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9"/>
  </p:notesMasterIdLst>
  <p:sldIdLst>
    <p:sldId id="256" r:id="rId3"/>
    <p:sldId id="257" r:id="rId4"/>
    <p:sldId id="258" r:id="rId5"/>
    <p:sldId id="259" r:id="rId6"/>
    <p:sldId id="261" r:id="rId7"/>
    <p:sldId id="262" r:id="rId8"/>
  </p:sldIdLst>
  <p:sldSz cx="20104100" cy="11309350"/>
  <p:notesSz cx="20104100" cy="11309350"/>
  <p:custDataLst>
    <p:tags r:id="rId10"/>
  </p:custData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709C"/>
    <a:srgbClr val="2B65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707"/>
  </p:normalViewPr>
  <p:slideViewPr>
    <p:cSldViewPr>
      <p:cViewPr varScale="1">
        <p:scale>
          <a:sx n="42" d="100"/>
          <a:sy n="42" d="100"/>
        </p:scale>
        <p:origin x="540" y="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95809-5A9D-EA42-92CD-7B96DE6DB3F5}" type="datetimeFigureOut">
              <a:rPr kumimoji="1" lang="zh-CN" altLang="en-US" smtClean="0"/>
              <a:t>2025/1/21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7FF76-526A-FC47-BB35-798207F7254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9833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7FF76-526A-FC47-BB35-798207F72544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86644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628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8759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3317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8391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5523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8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F4B1773E-8E76-25E8-1D3E-45BD3036E9F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28446798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幻灯片" r:id="rId8" imgW="7772400" imgH="10058400" progId="TCLayout.ActiveDocument.1">
                  <p:embed/>
                </p:oleObj>
              </mc:Choice>
              <mc:Fallback>
                <p:oleObj name="think-cell 幻灯片" r:id="rId8" imgW="7772400" imgH="1005840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27130" y="664999"/>
            <a:ext cx="2146300" cy="510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51891" y="2871248"/>
            <a:ext cx="18413730" cy="4174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D4D7AE55-8094-F0E1-DCCF-4FC2F40551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16572932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幻灯片" r:id="rId8" imgW="7772400" imgH="10058400" progId="TCLayout.ActiveDocument.1">
                  <p:embed/>
                </p:oleObj>
              </mc:Choice>
              <mc:Fallback>
                <p:oleObj name="think-cell 幻灯片" r:id="rId8" imgW="7772400" imgH="1005840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27130" y="664999"/>
            <a:ext cx="2146300" cy="510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51891" y="2871248"/>
            <a:ext cx="18413730" cy="4174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228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6.jpg"/><Relationship Id="rId5" Type="http://schemas.openxmlformats.org/officeDocument/2006/relationships/image" Target="../media/image5.emf"/><Relationship Id="rId10" Type="http://schemas.openxmlformats.org/officeDocument/2006/relationships/image" Target="../media/image10.jpg"/><Relationship Id="rId4" Type="http://schemas.openxmlformats.org/officeDocument/2006/relationships/oleObject" Target="../embeddings/oleObject2.bin"/><Relationship Id="rId9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2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43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3F3E26A-6794-4FC4-A6E2-19124D86B7FE}"/>
              </a:ext>
            </a:extLst>
          </p:cNvPr>
          <p:cNvSpPr txBox="1"/>
          <p:nvPr/>
        </p:nvSpPr>
        <p:spPr>
          <a:xfrm>
            <a:off x="6189924" y="1760281"/>
            <a:ext cx="7724251" cy="18249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000" dirty="0">
                <a:solidFill>
                  <a:schemeClr val="bg1"/>
                </a:solidFill>
                <a:latin typeface="Zeekr Headline" pitchFamily="2" charset="0"/>
              </a:rPr>
              <a:t>Z E </a:t>
            </a:r>
            <a:r>
              <a:rPr lang="en-US" altLang="zh-CN" sz="4000" dirty="0" err="1">
                <a:solidFill>
                  <a:schemeClr val="bg1"/>
                </a:solidFill>
                <a:latin typeface="Zeekr Headline" pitchFamily="2" charset="0"/>
              </a:rPr>
              <a:t>E</a:t>
            </a:r>
            <a:r>
              <a:rPr lang="en-US" altLang="zh-CN" sz="4000" dirty="0">
                <a:solidFill>
                  <a:schemeClr val="bg1"/>
                </a:solidFill>
                <a:latin typeface="Zeekr Headline" pitchFamily="2" charset="0"/>
              </a:rPr>
              <a:t> K R   0 0 1</a:t>
            </a:r>
          </a:p>
          <a:p>
            <a:pPr algn="ctr">
              <a:lnSpc>
                <a:spcPct val="150000"/>
              </a:lnSpc>
            </a:pPr>
            <a:r>
              <a:rPr lang="en-US" altLang="zh-CN" sz="4000" dirty="0">
                <a:solidFill>
                  <a:schemeClr val="bg1"/>
                </a:solidFill>
                <a:latin typeface="Zeekr Headline" pitchFamily="2" charset="0"/>
              </a:rPr>
              <a:t>Premium Shooting Brake</a:t>
            </a:r>
            <a:endParaRPr lang="zh-CN" altLang="en-US" sz="4000" dirty="0">
              <a:solidFill>
                <a:schemeClr val="bg1"/>
              </a:solidFill>
              <a:latin typeface="Zeekr Headline" pitchFamily="2" charset="0"/>
            </a:endParaRPr>
          </a:p>
        </p:txBody>
      </p:sp>
      <p:pic>
        <p:nvPicPr>
          <p:cNvPr id="9" name="logo-01.png">
            <a:extLst>
              <a:ext uri="{FF2B5EF4-FFF2-40B4-BE49-F238E27FC236}">
                <a16:creationId xmlns:a16="http://schemas.microsoft.com/office/drawing/2014/main" id="{5CE87CEB-72CE-4253-9CE0-FEE1A64FC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0628" y="-419705"/>
            <a:ext cx="5718364" cy="2842813"/>
          </a:xfrm>
          <a:prstGeom prst="rect">
            <a:avLst/>
          </a:prstGeom>
          <a:ln w="12700">
            <a:miter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hink-cell data - do not delete" hidden="1">
            <a:extLst>
              <a:ext uri="{FF2B5EF4-FFF2-40B4-BE49-F238E27FC236}">
                <a16:creationId xmlns:a16="http://schemas.microsoft.com/office/drawing/2014/main" id="{8EDD2DC9-C7EB-7ADB-3646-B3C432DD6CA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11616161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幻灯片" r:id="rId4" imgW="7772400" imgH="10058400" progId="TCLayout.ActiveDocument.1">
                  <p:embed/>
                </p:oleObj>
              </mc:Choice>
              <mc:Fallback>
                <p:oleObj name="think-cell 幻灯片" r:id="rId4" imgW="7772400" imgH="1005840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object 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161032" y="6859868"/>
            <a:ext cx="6103905" cy="373410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03640" y="6861421"/>
            <a:ext cx="6103896" cy="370700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3649" y="6861421"/>
            <a:ext cx="6103905" cy="370700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44439" y="3017845"/>
            <a:ext cx="10392316" cy="3790287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1294357" y="3019155"/>
            <a:ext cx="7967345" cy="3789045"/>
            <a:chOff x="11294357" y="3019155"/>
            <a:chExt cx="7967345" cy="3789045"/>
          </a:xfrm>
        </p:grpSpPr>
        <p:pic>
          <p:nvPicPr>
            <p:cNvPr id="7" name="object 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294357" y="3019155"/>
              <a:ext cx="7963490" cy="378897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295093" y="5820316"/>
              <a:ext cx="7966709" cy="988060"/>
            </a:xfrm>
            <a:custGeom>
              <a:avLst/>
              <a:gdLst/>
              <a:ahLst/>
              <a:cxnLst/>
              <a:rect l="l" t="t" r="r" b="b"/>
              <a:pathLst>
                <a:path w="7966709" h="988059">
                  <a:moveTo>
                    <a:pt x="7966209" y="0"/>
                  </a:moveTo>
                  <a:lnTo>
                    <a:pt x="0" y="0"/>
                  </a:lnTo>
                  <a:lnTo>
                    <a:pt x="0" y="987815"/>
                  </a:lnTo>
                  <a:lnTo>
                    <a:pt x="7966209" y="987815"/>
                  </a:lnTo>
                  <a:lnTo>
                    <a:pt x="7966209" y="0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>
                <a:latin typeface="Zeekr Headline" pitchFamily="2" charset="0"/>
              </a:endParaRPr>
            </a:p>
          </p:txBody>
        </p:sp>
      </p:grpSp>
      <p:sp>
        <p:nvSpPr>
          <p:cNvPr id="9" name="object 9"/>
          <p:cNvSpPr/>
          <p:nvPr/>
        </p:nvSpPr>
        <p:spPr>
          <a:xfrm>
            <a:off x="843654" y="6192780"/>
            <a:ext cx="10393680" cy="615950"/>
          </a:xfrm>
          <a:custGeom>
            <a:avLst/>
            <a:gdLst/>
            <a:ahLst/>
            <a:cxnLst/>
            <a:rect l="l" t="t" r="r" b="b"/>
            <a:pathLst>
              <a:path w="10393680" h="615950">
                <a:moveTo>
                  <a:pt x="10393102" y="0"/>
                </a:moveTo>
                <a:lnTo>
                  <a:pt x="0" y="0"/>
                </a:lnTo>
                <a:lnTo>
                  <a:pt x="0" y="615351"/>
                </a:lnTo>
                <a:lnTo>
                  <a:pt x="10393102" y="615351"/>
                </a:lnTo>
                <a:lnTo>
                  <a:pt x="10393102" y="0"/>
                </a:lnTo>
                <a:close/>
              </a:path>
            </a:pathLst>
          </a:custGeom>
          <a:solidFill>
            <a:srgbClr val="000000">
              <a:alpha val="39999"/>
            </a:srgbClr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46248" y="9953077"/>
            <a:ext cx="6105525" cy="615950"/>
          </a:xfrm>
          <a:custGeom>
            <a:avLst/>
            <a:gdLst/>
            <a:ahLst/>
            <a:cxnLst/>
            <a:rect l="l" t="t" r="r" b="b"/>
            <a:pathLst>
              <a:path w="6105525" h="615950">
                <a:moveTo>
                  <a:pt x="6104924" y="0"/>
                </a:moveTo>
                <a:lnTo>
                  <a:pt x="0" y="0"/>
                </a:lnTo>
                <a:lnTo>
                  <a:pt x="0" y="615351"/>
                </a:lnTo>
                <a:lnTo>
                  <a:pt x="6104924" y="615351"/>
                </a:lnTo>
                <a:lnTo>
                  <a:pt x="6104924" y="0"/>
                </a:lnTo>
                <a:close/>
              </a:path>
            </a:pathLst>
          </a:custGeom>
          <a:solidFill>
            <a:srgbClr val="000000">
              <a:alpha val="39999"/>
            </a:srgbClr>
          </a:solidFill>
        </p:spPr>
        <p:txBody>
          <a:bodyPr wrap="square" lIns="0" tIns="0" rIns="0" bIns="0" rtlCol="0"/>
          <a:lstStyle/>
          <a:p>
            <a:pPr algn="l" rtl="0"/>
            <a:endParaRPr>
              <a:latin typeface="Zeekr Headline" pitchFamily="2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003640" y="9953077"/>
            <a:ext cx="6105525" cy="615950"/>
          </a:xfrm>
          <a:custGeom>
            <a:avLst/>
            <a:gdLst/>
            <a:ahLst/>
            <a:cxnLst/>
            <a:rect l="l" t="t" r="r" b="b"/>
            <a:pathLst>
              <a:path w="6105525" h="615950">
                <a:moveTo>
                  <a:pt x="6104924" y="0"/>
                </a:moveTo>
                <a:lnTo>
                  <a:pt x="0" y="0"/>
                </a:lnTo>
                <a:lnTo>
                  <a:pt x="0" y="615351"/>
                </a:lnTo>
                <a:lnTo>
                  <a:pt x="6104924" y="615351"/>
                </a:lnTo>
                <a:lnTo>
                  <a:pt x="6104924" y="0"/>
                </a:lnTo>
                <a:close/>
              </a:path>
            </a:pathLst>
          </a:custGeom>
          <a:solidFill>
            <a:srgbClr val="000000">
              <a:alpha val="39999"/>
            </a:srgbClr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3161032" y="9953077"/>
            <a:ext cx="6105525" cy="615950"/>
          </a:xfrm>
          <a:custGeom>
            <a:avLst/>
            <a:gdLst/>
            <a:ahLst/>
            <a:cxnLst/>
            <a:rect l="l" t="t" r="r" b="b"/>
            <a:pathLst>
              <a:path w="6105525" h="615950">
                <a:moveTo>
                  <a:pt x="6104924" y="0"/>
                </a:moveTo>
                <a:lnTo>
                  <a:pt x="0" y="0"/>
                </a:lnTo>
                <a:lnTo>
                  <a:pt x="0" y="615351"/>
                </a:lnTo>
                <a:lnTo>
                  <a:pt x="6104924" y="615351"/>
                </a:lnTo>
                <a:lnTo>
                  <a:pt x="6104924" y="0"/>
                </a:lnTo>
                <a:close/>
              </a:path>
            </a:pathLst>
          </a:custGeom>
          <a:solidFill>
            <a:srgbClr val="000000">
              <a:alpha val="55999"/>
            </a:srgbClr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127130" y="664999"/>
            <a:ext cx="6638920" cy="50141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altLang="zh-CN" spc="145" dirty="0">
                <a:latin typeface="Zeekr Headline" pitchFamily="2" charset="0"/>
              </a:rPr>
              <a:t>Full S</a:t>
            </a:r>
            <a:r>
              <a:rPr lang="en-US" spc="145" dirty="0">
                <a:latin typeface="Zeekr Headline" pitchFamily="2" charset="0"/>
              </a:rPr>
              <a:t>cenario Charming</a:t>
            </a:r>
            <a:endParaRPr spc="145" dirty="0">
              <a:latin typeface="Zeekr Headline" pitchFamily="2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5441" y="1665492"/>
            <a:ext cx="12764135" cy="1038746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lang="en-US" altLang="zh-CN" sz="2000" spc="-10" dirty="0">
                <a:solidFill>
                  <a:srgbClr val="3F3F3F"/>
                </a:solidFill>
                <a:latin typeface="Zeekr Headline" pitchFamily="2" charset="0"/>
                <a:cs typeface="Arial Unicode MS"/>
              </a:rPr>
              <a:t>Exterior Elegance,</a:t>
            </a:r>
            <a:r>
              <a:rPr lang="zh-CN" altLang="en-US" sz="2000" spc="-10" dirty="0">
                <a:solidFill>
                  <a:srgbClr val="3F3F3F"/>
                </a:solidFill>
                <a:latin typeface="Zeekr Headline" pitchFamily="2" charset="0"/>
                <a:cs typeface="Arial Unicode MS"/>
              </a:rPr>
              <a:t> </a:t>
            </a:r>
            <a:r>
              <a:rPr lang="en-US" altLang="zh-CN" sz="2000" spc="-10" dirty="0">
                <a:solidFill>
                  <a:srgbClr val="3F3F3F"/>
                </a:solidFill>
                <a:latin typeface="Zeekr Headline" pitchFamily="2" charset="0"/>
                <a:cs typeface="Arial Unicode MS"/>
              </a:rPr>
              <a:t>Interior Luxury</a:t>
            </a:r>
            <a:endParaRPr lang="zh-CN" altLang="en-US" sz="2000" dirty="0">
              <a:latin typeface="Zeekr Headline" pitchFamily="2" charset="0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lang="en-US" altLang="zh-CN" sz="2000" dirty="0">
                <a:solidFill>
                  <a:srgbClr val="3F3F3F"/>
                </a:solidFill>
                <a:latin typeface="Zeekr Headline" pitchFamily="2" charset="0"/>
                <a:cs typeface="Arial Unicode MS"/>
              </a:rPr>
              <a:t>Unique shooting-brake design enables ZEEKR 001 to show its characteristic charm, combining elegance and practicability. Together with the user to gain a high rate of attention, its beauty is superb in all the photos.</a:t>
            </a:r>
            <a:endParaRPr lang="zh-CN" altLang="en-US" sz="2000" dirty="0">
              <a:latin typeface="Zeekr Headline" pitchFamily="2" charset="0"/>
              <a:cs typeface="Arial Unicode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3654" y="6162547"/>
            <a:ext cx="10393680" cy="56451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457200">
              <a:lnSpc>
                <a:spcPct val="100000"/>
              </a:lnSpc>
              <a:spcBef>
                <a:spcPts val="470"/>
              </a:spcBef>
            </a:pPr>
            <a:r>
              <a:rPr sz="145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0.23 </a:t>
            </a:r>
            <a:r>
              <a:rPr lang="en-US" sz="145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cd Super Low Coefficient of Drag</a:t>
            </a:r>
            <a:endParaRPr sz="1450" dirty="0">
              <a:latin typeface="Zeekr Headline" pitchFamily="2" charset="0"/>
              <a:cs typeface="Arial Unicode MS"/>
            </a:endParaRPr>
          </a:p>
          <a:p>
            <a:pPr marL="457200">
              <a:lnSpc>
                <a:spcPct val="100000"/>
              </a:lnSpc>
              <a:spcBef>
                <a:spcPts val="384"/>
              </a:spcBef>
            </a:pPr>
            <a:r>
              <a:rPr lang="en-US" sz="145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2,999</a:t>
            </a:r>
            <a:r>
              <a:rPr lang="en-US" altLang="zh-CN" sz="145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mm </a:t>
            </a:r>
            <a:r>
              <a:rPr lang="en-US" sz="145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Super Long Wheel Base</a:t>
            </a:r>
            <a:endParaRPr sz="1450" dirty="0">
              <a:latin typeface="Zeekr Headline" pitchFamily="2" charset="0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03640" y="10106972"/>
            <a:ext cx="12236450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627495">
              <a:lnSpc>
                <a:spcPct val="100000"/>
              </a:lnSpc>
              <a:spcBef>
                <a:spcPts val="135"/>
              </a:spcBef>
            </a:pPr>
            <a:r>
              <a:rPr sz="145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2144L</a:t>
            </a:r>
            <a:r>
              <a:rPr sz="1450" spc="95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 </a:t>
            </a:r>
            <a:r>
              <a:rPr lang="en-US" sz="1450" spc="95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Magic Traveler Back Trunk</a:t>
            </a:r>
            <a:endParaRPr sz="1450" dirty="0">
              <a:latin typeface="Zeekr Headline" pitchFamily="2" charset="0"/>
              <a:cs typeface="Arial Unicode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66307" y="9923396"/>
            <a:ext cx="3728743" cy="54918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080">
              <a:lnSpc>
                <a:spcPct val="121900"/>
              </a:lnSpc>
              <a:spcBef>
                <a:spcPts val="90"/>
              </a:spcBef>
            </a:pPr>
            <a:r>
              <a:rPr lang="en-US" altLang="zh-CN" sz="1450" spc="85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4</a:t>
            </a:r>
            <a:r>
              <a:rPr lang="zh-CN" altLang="en-US" sz="1450" spc="85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 </a:t>
            </a:r>
            <a:r>
              <a:rPr lang="en-US" altLang="zh-CN" sz="1450" spc="85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Induction Frameless Automatic Doors</a:t>
            </a:r>
          </a:p>
          <a:p>
            <a:pPr marR="5080">
              <a:lnSpc>
                <a:spcPct val="121900"/>
              </a:lnSpc>
              <a:spcBef>
                <a:spcPts val="90"/>
              </a:spcBef>
            </a:pPr>
            <a:r>
              <a:rPr lang="en-US" sz="1450" dirty="0">
                <a:solidFill>
                  <a:schemeClr val="bg1"/>
                </a:solidFill>
                <a:latin typeface="Zeekr Headline" pitchFamily="2" charset="0"/>
                <a:cs typeface="Arial Unicode MS"/>
              </a:rPr>
              <a:t>4 Silent E-Latch Doors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1295094" y="5880022"/>
            <a:ext cx="9272556" cy="84330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56565" marR="4528820">
              <a:lnSpc>
                <a:spcPct val="121900"/>
              </a:lnSpc>
              <a:spcBef>
                <a:spcPts val="90"/>
              </a:spcBef>
            </a:pPr>
            <a:r>
              <a:rPr lang="en-US" altLang="zh-CN" sz="1450" dirty="0">
                <a:solidFill>
                  <a:schemeClr val="bg1"/>
                </a:solidFill>
                <a:latin typeface="Zeekr Headline" pitchFamily="2" charset="0"/>
                <a:cs typeface="Arial Unicode MS"/>
              </a:rPr>
              <a:t>Suede</a:t>
            </a:r>
            <a:r>
              <a:rPr lang="zh-CN" altLang="en-US" sz="1450" dirty="0">
                <a:solidFill>
                  <a:schemeClr val="bg1"/>
                </a:solidFill>
                <a:latin typeface="Zeekr Headline" pitchFamily="2" charset="0"/>
                <a:cs typeface="Arial Unicode MS"/>
              </a:rPr>
              <a:t> </a:t>
            </a:r>
            <a:r>
              <a:rPr lang="en-US" altLang="zh-CN" sz="1450" dirty="0">
                <a:solidFill>
                  <a:schemeClr val="bg1"/>
                </a:solidFill>
                <a:latin typeface="Zeekr Headline" pitchFamily="2" charset="0"/>
                <a:cs typeface="Arial Unicode MS"/>
              </a:rPr>
              <a:t>×</a:t>
            </a:r>
            <a:r>
              <a:rPr lang="zh-CN" altLang="en-US" sz="1450" dirty="0">
                <a:solidFill>
                  <a:schemeClr val="bg1"/>
                </a:solidFill>
                <a:latin typeface="Zeekr Headline" pitchFamily="2" charset="0"/>
                <a:cs typeface="Arial Unicode MS"/>
              </a:rPr>
              <a:t> </a:t>
            </a:r>
            <a:r>
              <a:rPr lang="en-US" altLang="zh-CN" sz="1450" dirty="0">
                <a:solidFill>
                  <a:schemeClr val="bg1"/>
                </a:solidFill>
                <a:latin typeface="Zeekr Headline" pitchFamily="2" charset="0"/>
                <a:cs typeface="Arial Unicode MS"/>
              </a:rPr>
              <a:t>Top</a:t>
            </a:r>
            <a:r>
              <a:rPr lang="zh-CN" altLang="en-US" sz="1450" dirty="0">
                <a:solidFill>
                  <a:schemeClr val="bg1"/>
                </a:solidFill>
                <a:latin typeface="Zeekr Headline" pitchFamily="2" charset="0"/>
                <a:cs typeface="Arial Unicode MS"/>
              </a:rPr>
              <a:t> </a:t>
            </a:r>
            <a:r>
              <a:rPr lang="en-US" altLang="zh-CN" sz="1450" dirty="0">
                <a:solidFill>
                  <a:schemeClr val="bg1"/>
                </a:solidFill>
                <a:latin typeface="Zeekr Headline" pitchFamily="2" charset="0"/>
                <a:cs typeface="Arial Unicode MS"/>
              </a:rPr>
              <a:t>leather</a:t>
            </a:r>
            <a:r>
              <a:rPr lang="zh-CN" altLang="en-US" sz="1450" dirty="0">
                <a:solidFill>
                  <a:schemeClr val="bg1"/>
                </a:solidFill>
                <a:latin typeface="Zeekr Headline" pitchFamily="2" charset="0"/>
                <a:cs typeface="Arial Unicode MS"/>
              </a:rPr>
              <a:t> </a:t>
            </a:r>
            <a:r>
              <a:rPr lang="en-US" altLang="zh-CN" sz="1450" dirty="0">
                <a:solidFill>
                  <a:schemeClr val="bg1"/>
                </a:solidFill>
                <a:latin typeface="Zeekr Headline" pitchFamily="2" charset="0"/>
                <a:cs typeface="Arial Unicode MS"/>
              </a:rPr>
              <a:t>sports</a:t>
            </a:r>
            <a:r>
              <a:rPr lang="zh-CN" altLang="en-US" sz="1450" dirty="0">
                <a:solidFill>
                  <a:schemeClr val="bg1"/>
                </a:solidFill>
                <a:latin typeface="Zeekr Headline" pitchFamily="2" charset="0"/>
                <a:cs typeface="Arial Unicode MS"/>
              </a:rPr>
              <a:t> </a:t>
            </a:r>
            <a:r>
              <a:rPr lang="en-US" altLang="zh-CN" sz="1450" dirty="0">
                <a:solidFill>
                  <a:schemeClr val="bg1"/>
                </a:solidFill>
                <a:latin typeface="Zeekr Headline" pitchFamily="2" charset="0"/>
                <a:cs typeface="Arial Unicode MS"/>
              </a:rPr>
              <a:t>stitches</a:t>
            </a:r>
            <a:r>
              <a:rPr lang="zh-CN" altLang="en-US" sz="1450" dirty="0">
                <a:solidFill>
                  <a:schemeClr val="bg1"/>
                </a:solidFill>
                <a:latin typeface="Zeekr Headline" pitchFamily="2" charset="0"/>
                <a:cs typeface="Arial Unicode MS"/>
              </a:rPr>
              <a:t> </a:t>
            </a:r>
            <a:r>
              <a:rPr lang="en-US" altLang="zh-CN" sz="1450" dirty="0">
                <a:solidFill>
                  <a:schemeClr val="bg1"/>
                </a:solidFill>
                <a:latin typeface="Zeekr Headline" pitchFamily="2" charset="0"/>
                <a:cs typeface="Arial Unicode MS"/>
              </a:rPr>
              <a:t>seats</a:t>
            </a:r>
          </a:p>
          <a:p>
            <a:pPr marL="456565" marR="4528820">
              <a:lnSpc>
                <a:spcPct val="121900"/>
              </a:lnSpc>
              <a:spcBef>
                <a:spcPts val="90"/>
              </a:spcBef>
            </a:pPr>
            <a:r>
              <a:rPr lang="en-US" altLang="zh-CN" sz="1450" dirty="0">
                <a:solidFill>
                  <a:schemeClr val="bg1"/>
                </a:solidFill>
                <a:latin typeface="Zeekr Headline" pitchFamily="2" charset="0"/>
                <a:cs typeface="Arial Unicode MS"/>
              </a:rPr>
              <a:t>All Seats Electric Adjustment</a:t>
            </a:r>
            <a:endParaRPr lang="zh-CN" altLang="en-US" sz="1450" dirty="0">
              <a:solidFill>
                <a:schemeClr val="bg1"/>
              </a:solidFill>
              <a:latin typeface="Zeekr Headline" pitchFamily="2" charset="0"/>
              <a:cs typeface="Arial Unicode MS"/>
            </a:endParaRPr>
          </a:p>
          <a:p>
            <a:pPr marL="456565">
              <a:lnSpc>
                <a:spcPct val="100000"/>
              </a:lnSpc>
              <a:spcBef>
                <a:spcPts val="380"/>
              </a:spcBef>
            </a:pPr>
            <a:r>
              <a:rPr lang="en-US" sz="1450" dirty="0">
                <a:solidFill>
                  <a:srgbClr val="FFFFFF"/>
                </a:solidFill>
                <a:latin typeface="Zeekr Headline" pitchFamily="2" charset="0"/>
                <a:cs typeface="Arial Unicode MS"/>
              </a:rPr>
              <a:t>Front-Row Seats Ventilation/Massage/Memory</a:t>
            </a:r>
            <a:endParaRPr sz="1450" dirty="0">
              <a:latin typeface="Zeekr Headline" pitchFamily="2" charset="0"/>
              <a:cs typeface="Arial Unicode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08986" y="10107160"/>
            <a:ext cx="3790064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lang="en-US" sz="1450" dirty="0">
                <a:solidFill>
                  <a:srgbClr val="FFFFFF"/>
                </a:solidFill>
                <a:latin typeface="Zeekr Headline" pitchFamily="2" charset="0"/>
                <a:cs typeface="Arial Unicode MS"/>
              </a:rPr>
              <a:t>Intelligent Matrix </a:t>
            </a:r>
            <a:r>
              <a:rPr sz="145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LED</a:t>
            </a:r>
            <a:r>
              <a:rPr lang="en-US" altLang="zh-CN" sz="145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 Projection H</a:t>
            </a:r>
            <a:r>
              <a:rPr lang="en-US" sz="1450" dirty="0">
                <a:solidFill>
                  <a:srgbClr val="FFFFFF"/>
                </a:solidFill>
                <a:latin typeface="Zeekr Headline" pitchFamily="2" charset="0"/>
                <a:cs typeface="Arial Unicode MS"/>
              </a:rPr>
              <a:t>eadlamp</a:t>
            </a:r>
            <a:endParaRPr sz="1450" dirty="0">
              <a:latin typeface="Zeekr Headline" pitchFamily="2" charset="0"/>
              <a:cs typeface="Arial Unicode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078077" y="657700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35" y="0"/>
                </a:moveTo>
                <a:lnTo>
                  <a:pt x="0" y="0"/>
                </a:lnTo>
                <a:lnTo>
                  <a:pt x="0" y="56677"/>
                </a:lnTo>
                <a:lnTo>
                  <a:pt x="57135" y="56677"/>
                </a:lnTo>
                <a:lnTo>
                  <a:pt x="57135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078077" y="6308697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35" y="0"/>
                </a:moveTo>
                <a:lnTo>
                  <a:pt x="0" y="0"/>
                </a:lnTo>
                <a:lnTo>
                  <a:pt x="0" y="56677"/>
                </a:lnTo>
                <a:lnTo>
                  <a:pt x="57135" y="56677"/>
                </a:lnTo>
                <a:lnTo>
                  <a:pt x="57135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078077" y="1021189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35" y="0"/>
                </a:moveTo>
                <a:lnTo>
                  <a:pt x="0" y="0"/>
                </a:lnTo>
                <a:lnTo>
                  <a:pt x="0" y="56677"/>
                </a:lnTo>
                <a:lnTo>
                  <a:pt x="57135" y="56677"/>
                </a:lnTo>
                <a:lnTo>
                  <a:pt x="57135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1529517" y="657700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35" y="0"/>
                </a:moveTo>
                <a:lnTo>
                  <a:pt x="0" y="0"/>
                </a:lnTo>
                <a:lnTo>
                  <a:pt x="0" y="56677"/>
                </a:lnTo>
                <a:lnTo>
                  <a:pt x="57135" y="56677"/>
                </a:lnTo>
                <a:lnTo>
                  <a:pt x="57135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1529517" y="6308697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35" y="0"/>
                </a:moveTo>
                <a:lnTo>
                  <a:pt x="0" y="0"/>
                </a:lnTo>
                <a:lnTo>
                  <a:pt x="0" y="56677"/>
                </a:lnTo>
                <a:lnTo>
                  <a:pt x="57135" y="56677"/>
                </a:lnTo>
                <a:lnTo>
                  <a:pt x="57135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529517" y="603944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35" y="0"/>
                </a:moveTo>
                <a:lnTo>
                  <a:pt x="0" y="0"/>
                </a:lnTo>
                <a:lnTo>
                  <a:pt x="0" y="56677"/>
                </a:lnTo>
                <a:lnTo>
                  <a:pt x="57135" y="56677"/>
                </a:lnTo>
                <a:lnTo>
                  <a:pt x="57135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239446" y="1033754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35" y="0"/>
                </a:moveTo>
                <a:lnTo>
                  <a:pt x="0" y="0"/>
                </a:lnTo>
                <a:lnTo>
                  <a:pt x="0" y="56677"/>
                </a:lnTo>
                <a:lnTo>
                  <a:pt x="57135" y="56677"/>
                </a:lnTo>
                <a:lnTo>
                  <a:pt x="57135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239446" y="10069241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35" y="0"/>
                </a:moveTo>
                <a:lnTo>
                  <a:pt x="0" y="0"/>
                </a:lnTo>
                <a:lnTo>
                  <a:pt x="0" y="56677"/>
                </a:lnTo>
                <a:lnTo>
                  <a:pt x="57135" y="56677"/>
                </a:lnTo>
                <a:lnTo>
                  <a:pt x="57135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3396326" y="10216383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30" y="0"/>
                </a:moveTo>
                <a:lnTo>
                  <a:pt x="0" y="0"/>
                </a:lnTo>
                <a:lnTo>
                  <a:pt x="0" y="56677"/>
                </a:lnTo>
                <a:lnTo>
                  <a:pt x="57130" y="56677"/>
                </a:lnTo>
                <a:lnTo>
                  <a:pt x="57130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846409" y="737523"/>
            <a:ext cx="60325" cy="407034"/>
          </a:xfrm>
          <a:custGeom>
            <a:avLst/>
            <a:gdLst/>
            <a:ahLst/>
            <a:cxnLst/>
            <a:rect l="l" t="t" r="r" b="b"/>
            <a:pathLst>
              <a:path w="60325" h="407034">
                <a:moveTo>
                  <a:pt x="60069" y="0"/>
                </a:moveTo>
                <a:lnTo>
                  <a:pt x="0" y="0"/>
                </a:lnTo>
                <a:lnTo>
                  <a:pt x="0" y="406793"/>
                </a:lnTo>
                <a:lnTo>
                  <a:pt x="60069" y="406793"/>
                </a:lnTo>
                <a:lnTo>
                  <a:pt x="60069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2636856" y="6906304"/>
            <a:ext cx="6623684" cy="3670935"/>
          </a:xfrm>
          <a:custGeom>
            <a:avLst/>
            <a:gdLst/>
            <a:ahLst/>
            <a:cxnLst/>
            <a:rect l="l" t="t" r="r" b="b"/>
            <a:pathLst>
              <a:path w="6623684" h="3670934">
                <a:moveTo>
                  <a:pt x="3293249" y="0"/>
                </a:moveTo>
                <a:lnTo>
                  <a:pt x="0" y="0"/>
                </a:lnTo>
                <a:lnTo>
                  <a:pt x="0" y="3670795"/>
                </a:lnTo>
                <a:lnTo>
                  <a:pt x="3293249" y="3670795"/>
                </a:lnTo>
                <a:lnTo>
                  <a:pt x="3293249" y="0"/>
                </a:lnTo>
                <a:close/>
              </a:path>
              <a:path w="6623684" h="3670934">
                <a:moveTo>
                  <a:pt x="6623583" y="0"/>
                </a:moveTo>
                <a:lnTo>
                  <a:pt x="3330333" y="0"/>
                </a:lnTo>
                <a:lnTo>
                  <a:pt x="3330333" y="3670795"/>
                </a:lnTo>
                <a:lnTo>
                  <a:pt x="6623583" y="3670795"/>
                </a:lnTo>
                <a:lnTo>
                  <a:pt x="6623583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45888" y="2950294"/>
            <a:ext cx="11741785" cy="7626984"/>
            <a:chOff x="845888" y="2950294"/>
            <a:chExt cx="11741785" cy="7626984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8137" y="2950294"/>
              <a:ext cx="11739358" cy="762679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45888" y="9961738"/>
              <a:ext cx="11741785" cy="615950"/>
            </a:xfrm>
            <a:custGeom>
              <a:avLst/>
              <a:gdLst/>
              <a:ahLst/>
              <a:cxnLst/>
              <a:rect l="l" t="t" r="r" b="b"/>
              <a:pathLst>
                <a:path w="11741785" h="615950">
                  <a:moveTo>
                    <a:pt x="11741611" y="0"/>
                  </a:moveTo>
                  <a:lnTo>
                    <a:pt x="0" y="0"/>
                  </a:lnTo>
                  <a:lnTo>
                    <a:pt x="0" y="615351"/>
                  </a:lnTo>
                  <a:lnTo>
                    <a:pt x="11741611" y="615351"/>
                  </a:lnTo>
                  <a:lnTo>
                    <a:pt x="11741611" y="0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>
                <a:latin typeface="Zeekr Headline" pitchFamily="2" charset="0"/>
              </a:endParaRPr>
            </a:p>
          </p:txBody>
        </p:sp>
      </p:grpSp>
      <p:sp>
        <p:nvSpPr>
          <p:cNvPr id="9" name="object 9"/>
          <p:cNvSpPr/>
          <p:nvPr/>
        </p:nvSpPr>
        <p:spPr>
          <a:xfrm>
            <a:off x="12636863" y="9961738"/>
            <a:ext cx="3294379" cy="615950"/>
          </a:xfrm>
          <a:custGeom>
            <a:avLst/>
            <a:gdLst/>
            <a:ahLst/>
            <a:cxnLst/>
            <a:rect l="l" t="t" r="r" b="b"/>
            <a:pathLst>
              <a:path w="3294380" h="615950">
                <a:moveTo>
                  <a:pt x="3293841" y="0"/>
                </a:moveTo>
                <a:lnTo>
                  <a:pt x="0" y="0"/>
                </a:lnTo>
                <a:lnTo>
                  <a:pt x="0" y="615351"/>
                </a:lnTo>
                <a:lnTo>
                  <a:pt x="3293841" y="615351"/>
                </a:lnTo>
                <a:lnTo>
                  <a:pt x="3293841" y="0"/>
                </a:lnTo>
                <a:close/>
              </a:path>
            </a:pathLst>
          </a:custGeom>
          <a:solidFill>
            <a:srgbClr val="000000">
              <a:alpha val="26998"/>
            </a:srgbClr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971091" y="9962299"/>
            <a:ext cx="3294379" cy="615315"/>
          </a:xfrm>
          <a:custGeom>
            <a:avLst/>
            <a:gdLst/>
            <a:ahLst/>
            <a:cxnLst/>
            <a:rect l="l" t="t" r="r" b="b"/>
            <a:pathLst>
              <a:path w="3294380" h="615315">
                <a:moveTo>
                  <a:pt x="3293841" y="0"/>
                </a:moveTo>
                <a:lnTo>
                  <a:pt x="0" y="0"/>
                </a:lnTo>
                <a:lnTo>
                  <a:pt x="0" y="614790"/>
                </a:lnTo>
                <a:lnTo>
                  <a:pt x="3293841" y="614790"/>
                </a:lnTo>
                <a:lnTo>
                  <a:pt x="3293841" y="0"/>
                </a:lnTo>
                <a:close/>
              </a:path>
            </a:pathLst>
          </a:custGeom>
          <a:solidFill>
            <a:srgbClr val="000000">
              <a:alpha val="26998"/>
            </a:srgbClr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7130" y="664999"/>
            <a:ext cx="5419720" cy="50141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pc="145" dirty="0">
                <a:latin typeface="Zeekr Headline" pitchFamily="2" charset="0"/>
              </a:rPr>
              <a:t>Full Electric Performance</a:t>
            </a:r>
            <a:endParaRPr spc="145" dirty="0">
              <a:latin typeface="Zeekr Headline" pitchFamily="2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6466" y="1629425"/>
            <a:ext cx="18434074" cy="1038746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lang="en-US" sz="2000" spc="-10" dirty="0">
                <a:solidFill>
                  <a:srgbClr val="3F3F3F"/>
                </a:solidFill>
                <a:latin typeface="Zeekr Headline" pitchFamily="2" charset="0"/>
                <a:cs typeface="Arial Unicode MS"/>
              </a:rPr>
              <a:t>Powerful Hardware, Mighty Performance</a:t>
            </a:r>
            <a:endParaRPr sz="2000" dirty="0">
              <a:latin typeface="Zeekr Headline" pitchFamily="2" charset="0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lang="en-US" altLang="zh-CN" sz="2000" spc="-10" dirty="0">
                <a:solidFill>
                  <a:srgbClr val="3F3F3F"/>
                </a:solidFill>
                <a:latin typeface="Zeekr Headline" pitchFamily="2" charset="0"/>
                <a:cs typeface="Arial Unicode MS"/>
              </a:rPr>
              <a:t>Powerful hardware and latest software enables ZEEKR 001 with electric character, and high-end team’s conditioning capacity enables it to release mighty electric performance in front of various road conditions in a twinkling.</a:t>
            </a:r>
            <a:endParaRPr sz="2000" dirty="0">
              <a:latin typeface="Zeekr Headline" pitchFamily="2" charset="0"/>
              <a:cs typeface="Arial Unicode MS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930703" y="7642250"/>
            <a:ext cx="3278197" cy="1843658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6132671" y="10126576"/>
            <a:ext cx="2684199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lang="en-US" sz="1450" dirty="0">
                <a:solidFill>
                  <a:srgbClr val="FFFFFF"/>
                </a:solidFill>
                <a:latin typeface="Zeekr Headline" pitchFamily="2" charset="0"/>
                <a:cs typeface="Arial Unicode MS"/>
              </a:rPr>
              <a:t>Flash Switch Intelligent AWD</a:t>
            </a:r>
            <a:endParaRPr sz="1450" dirty="0">
              <a:latin typeface="Zeekr Headline" pitchFamily="2" charset="0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44033" y="10126576"/>
            <a:ext cx="3070225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450" spc="-120" dirty="0" err="1">
                <a:solidFill>
                  <a:srgbClr val="FFFFFF"/>
                </a:solidFill>
                <a:latin typeface="Zeekr Headline" pitchFamily="2" charset="0"/>
                <a:cs typeface="Arial"/>
              </a:rPr>
              <a:t>dTCS</a:t>
            </a:r>
            <a:r>
              <a:rPr lang="en-US" altLang="zh-CN" sz="1450" spc="-12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 Intelligent Anti-Skid System</a:t>
            </a:r>
            <a:endParaRPr sz="1450" dirty="0">
              <a:latin typeface="Zeekr Headline" pitchFamily="2" charset="0"/>
              <a:cs typeface="Arial Unicode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16923" y="10126576"/>
            <a:ext cx="2486727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450" spc="-1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3.8</a:t>
            </a:r>
            <a:r>
              <a:rPr lang="en-US" altLang="zh-CN" sz="1450" spc="-1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s</a:t>
            </a:r>
            <a:r>
              <a:rPr sz="145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 </a:t>
            </a:r>
            <a:r>
              <a:rPr lang="en-US" altLang="zh-CN" sz="145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0-100 km/h</a:t>
            </a:r>
            <a:r>
              <a:rPr lang="zh-CN" altLang="en-US" sz="145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 </a:t>
            </a:r>
            <a:r>
              <a:rPr lang="en-US" altLang="zh-CN" sz="145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acceleration</a:t>
            </a:r>
            <a:endParaRPr sz="1450" dirty="0">
              <a:latin typeface="Zeekr Headline" pitchFamily="2" charset="0"/>
              <a:cs typeface="Arial Unicode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83511" y="10126576"/>
            <a:ext cx="1563365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45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7</a:t>
            </a:r>
            <a:r>
              <a:rPr sz="1450" spc="10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 </a:t>
            </a:r>
            <a:r>
              <a:rPr lang="en-US" sz="1450" spc="10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Driving Modes</a:t>
            </a:r>
            <a:endParaRPr sz="1450" dirty="0">
              <a:latin typeface="Zeekr Headline" pitchFamily="2" charset="0"/>
              <a:cs typeface="Arial Unicode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947650" y="10001496"/>
            <a:ext cx="3620605" cy="4587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080">
              <a:lnSpc>
                <a:spcPct val="121900"/>
              </a:lnSpc>
              <a:spcBef>
                <a:spcPts val="9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Zeekr Headline" pitchFamily="2" charset="0"/>
                <a:cs typeface="Arial Unicode MS"/>
              </a:rPr>
              <a:t>High-Performance Air Suspension</a:t>
            </a:r>
          </a:p>
          <a:p>
            <a:pPr marR="5080">
              <a:lnSpc>
                <a:spcPct val="121900"/>
              </a:lnSpc>
              <a:spcBef>
                <a:spcPts val="9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Zeekr Headline" pitchFamily="2" charset="0"/>
                <a:cs typeface="Arial Unicode MS"/>
              </a:rPr>
              <a:t>International Sports Car Team Conditioning</a:t>
            </a:r>
            <a:endParaRPr sz="1200" dirty="0">
              <a:solidFill>
                <a:schemeClr val="bg1"/>
              </a:solidFill>
              <a:latin typeface="Zeekr Headline" pitchFamily="2" charset="0"/>
              <a:cs typeface="Arial Unicode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082565" y="10225358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35" y="0"/>
                </a:moveTo>
                <a:lnTo>
                  <a:pt x="0" y="0"/>
                </a:lnTo>
                <a:lnTo>
                  <a:pt x="0" y="56677"/>
                </a:lnTo>
                <a:lnTo>
                  <a:pt x="57135" y="56677"/>
                </a:lnTo>
                <a:lnTo>
                  <a:pt x="57135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852833" y="10225358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35" y="0"/>
                </a:moveTo>
                <a:lnTo>
                  <a:pt x="0" y="0"/>
                </a:lnTo>
                <a:lnTo>
                  <a:pt x="0" y="56677"/>
                </a:lnTo>
                <a:lnTo>
                  <a:pt x="57135" y="56677"/>
                </a:lnTo>
                <a:lnTo>
                  <a:pt x="57135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920114" y="10225358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35" y="0"/>
                </a:moveTo>
                <a:lnTo>
                  <a:pt x="0" y="0"/>
                </a:lnTo>
                <a:lnTo>
                  <a:pt x="0" y="56677"/>
                </a:lnTo>
                <a:lnTo>
                  <a:pt x="57135" y="56677"/>
                </a:lnTo>
                <a:lnTo>
                  <a:pt x="57135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025480" y="10225358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35" y="0"/>
                </a:moveTo>
                <a:lnTo>
                  <a:pt x="0" y="0"/>
                </a:lnTo>
                <a:lnTo>
                  <a:pt x="0" y="56677"/>
                </a:lnTo>
                <a:lnTo>
                  <a:pt x="57135" y="56677"/>
                </a:lnTo>
                <a:lnTo>
                  <a:pt x="57135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2795250" y="103219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30" y="0"/>
                </a:moveTo>
                <a:lnTo>
                  <a:pt x="0" y="0"/>
                </a:lnTo>
                <a:lnTo>
                  <a:pt x="0" y="56677"/>
                </a:lnTo>
                <a:lnTo>
                  <a:pt x="57130" y="56677"/>
                </a:lnTo>
                <a:lnTo>
                  <a:pt x="57130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2795250" y="1007821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30" y="0"/>
                </a:moveTo>
                <a:lnTo>
                  <a:pt x="0" y="0"/>
                </a:lnTo>
                <a:lnTo>
                  <a:pt x="0" y="56677"/>
                </a:lnTo>
                <a:lnTo>
                  <a:pt x="57130" y="56677"/>
                </a:lnTo>
                <a:lnTo>
                  <a:pt x="57130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636863" y="9965488"/>
            <a:ext cx="6609715" cy="48387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3658235">
              <a:lnSpc>
                <a:spcPct val="100000"/>
              </a:lnSpc>
              <a:spcBef>
                <a:spcPts val="525"/>
              </a:spcBef>
            </a:pPr>
            <a:r>
              <a:rPr lang="en-US" altLang="zh-CN" sz="1450" dirty="0">
                <a:solidFill>
                  <a:srgbClr val="FFFFFF"/>
                </a:solidFill>
                <a:latin typeface="Zeekr Headline" pitchFamily="2" charset="0"/>
                <a:cs typeface="Arial Unicode MS"/>
              </a:rPr>
              <a:t>High-Performance PMSM System</a:t>
            </a:r>
            <a:endParaRPr sz="1450" dirty="0">
              <a:latin typeface="Zeekr Headline" pitchFamily="2" charset="0"/>
              <a:cs typeface="Arial Unicode MS"/>
            </a:endParaRPr>
          </a:p>
          <a:p>
            <a:pPr marL="3658235">
              <a:lnSpc>
                <a:spcPct val="100000"/>
              </a:lnSpc>
              <a:spcBef>
                <a:spcPts val="295"/>
              </a:spcBef>
            </a:pPr>
            <a:r>
              <a:rPr lang="en-US" altLang="zh-CN" sz="95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E-Motor Efficiency </a:t>
            </a:r>
            <a:r>
              <a:rPr sz="95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97.86%</a:t>
            </a:r>
            <a:r>
              <a:rPr sz="950" spc="335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 </a:t>
            </a:r>
            <a:r>
              <a:rPr sz="950" dirty="0">
                <a:solidFill>
                  <a:srgbClr val="FFFFFF"/>
                </a:solidFill>
                <a:latin typeface="Zeekr Headline" pitchFamily="2" charset="0"/>
                <a:cs typeface="Arial Unicode MS"/>
              </a:rPr>
              <a:t>，</a:t>
            </a:r>
            <a:r>
              <a:rPr lang="en-US" altLang="zh-CN" sz="950" dirty="0">
                <a:solidFill>
                  <a:srgbClr val="FFFFFF"/>
                </a:solidFill>
                <a:latin typeface="Zeekr Headline" pitchFamily="2" charset="0"/>
                <a:cs typeface="Arial Unicode MS"/>
              </a:rPr>
              <a:t>R</a:t>
            </a:r>
            <a:r>
              <a:rPr lang="en-US" sz="950" dirty="0">
                <a:solidFill>
                  <a:srgbClr val="FFFFFF"/>
                </a:solidFill>
                <a:latin typeface="Zeekr Headline" pitchFamily="2" charset="0"/>
                <a:cs typeface="Arial Unicode MS"/>
              </a:rPr>
              <a:t>otate Speed </a:t>
            </a:r>
            <a:r>
              <a:rPr sz="950" spc="-1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16500</a:t>
            </a:r>
            <a:r>
              <a:rPr lang="en-US" altLang="zh-CN" sz="950" spc="-1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 </a:t>
            </a:r>
            <a:r>
              <a:rPr sz="950" spc="-1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rpm</a:t>
            </a:r>
            <a:endParaRPr sz="950" dirty="0">
              <a:latin typeface="Zeekr Headline" pitchFamily="2" charset="0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6070890" y="1012309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30" y="0"/>
                </a:moveTo>
                <a:lnTo>
                  <a:pt x="0" y="0"/>
                </a:lnTo>
                <a:lnTo>
                  <a:pt x="0" y="56677"/>
                </a:lnTo>
                <a:lnTo>
                  <a:pt x="57130" y="56677"/>
                </a:lnTo>
                <a:lnTo>
                  <a:pt x="57130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pic>
        <p:nvPicPr>
          <p:cNvPr id="33" name="object 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161185" y="6560757"/>
            <a:ext cx="4245196" cy="3192665"/>
          </a:xfrm>
          <a:prstGeom prst="rect">
            <a:avLst/>
          </a:prstGeom>
        </p:spPr>
      </p:pic>
      <p:sp>
        <p:nvSpPr>
          <p:cNvPr id="34" name="object 34"/>
          <p:cNvSpPr/>
          <p:nvPr/>
        </p:nvSpPr>
        <p:spPr>
          <a:xfrm>
            <a:off x="846409" y="755474"/>
            <a:ext cx="60325" cy="384810"/>
          </a:xfrm>
          <a:custGeom>
            <a:avLst/>
            <a:gdLst/>
            <a:ahLst/>
            <a:cxnLst/>
            <a:rect l="l" t="t" r="r" b="b"/>
            <a:pathLst>
              <a:path w="60325" h="384809">
                <a:moveTo>
                  <a:pt x="60069" y="0"/>
                </a:moveTo>
                <a:lnTo>
                  <a:pt x="0" y="0"/>
                </a:lnTo>
                <a:lnTo>
                  <a:pt x="0" y="384356"/>
                </a:lnTo>
                <a:lnTo>
                  <a:pt x="60069" y="384356"/>
                </a:lnTo>
                <a:lnTo>
                  <a:pt x="60069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FD9A52F3-59DA-FC2E-98DC-8E8E8B8C6C9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3" t="13482" r="-302" b="2334"/>
          <a:stretch/>
        </p:blipFill>
        <p:spPr>
          <a:xfrm>
            <a:off x="12641784" y="2950295"/>
            <a:ext cx="6623685" cy="3885726"/>
          </a:xfrm>
          <a:prstGeom prst="rect">
            <a:avLst/>
          </a:prstGeom>
        </p:spPr>
      </p:pic>
      <p:sp>
        <p:nvSpPr>
          <p:cNvPr id="48" name="object 9">
            <a:extLst>
              <a:ext uri="{FF2B5EF4-FFF2-40B4-BE49-F238E27FC236}">
                <a16:creationId xmlns:a16="http://schemas.microsoft.com/office/drawing/2014/main" id="{CA17DED1-E8FC-5D09-E03B-B409A1461B9E}"/>
              </a:ext>
            </a:extLst>
          </p:cNvPr>
          <p:cNvSpPr/>
          <p:nvPr/>
        </p:nvSpPr>
        <p:spPr>
          <a:xfrm>
            <a:off x="12636863" y="2932708"/>
            <a:ext cx="6609715" cy="3885725"/>
          </a:xfrm>
          <a:custGeom>
            <a:avLst/>
            <a:gdLst/>
            <a:ahLst/>
            <a:cxnLst/>
            <a:rect l="l" t="t" r="r" b="b"/>
            <a:pathLst>
              <a:path w="3294380" h="615950">
                <a:moveTo>
                  <a:pt x="3293841" y="0"/>
                </a:moveTo>
                <a:lnTo>
                  <a:pt x="0" y="0"/>
                </a:lnTo>
                <a:lnTo>
                  <a:pt x="0" y="615351"/>
                </a:lnTo>
                <a:lnTo>
                  <a:pt x="3293841" y="615351"/>
                </a:lnTo>
                <a:lnTo>
                  <a:pt x="3293841" y="0"/>
                </a:lnTo>
                <a:close/>
              </a:path>
            </a:pathLst>
          </a:custGeom>
          <a:solidFill>
            <a:srgbClr val="000000">
              <a:alpha val="26998"/>
            </a:srgbClr>
          </a:solidFill>
        </p:spPr>
        <p:txBody>
          <a:bodyPr wrap="square" lIns="0" tIns="0" rIns="0" bIns="0" rtlCol="0"/>
          <a:lstStyle/>
          <a:p>
            <a:pPr algn="l" rtl="0"/>
            <a:endParaRPr>
              <a:latin typeface="Zeekr Headline" pitchFamily="2" charset="0"/>
            </a:endParaRPr>
          </a:p>
        </p:txBody>
      </p:sp>
      <p:sp>
        <p:nvSpPr>
          <p:cNvPr id="53" name="ZoneTexte 13">
            <a:extLst>
              <a:ext uri="{FF2B5EF4-FFF2-40B4-BE49-F238E27FC236}">
                <a16:creationId xmlns:a16="http://schemas.microsoft.com/office/drawing/2014/main" id="{B0386D2A-666D-34FE-D7B5-ACB6E7C66652}"/>
              </a:ext>
            </a:extLst>
          </p:cNvPr>
          <p:cNvSpPr txBox="1"/>
          <p:nvPr/>
        </p:nvSpPr>
        <p:spPr>
          <a:xfrm>
            <a:off x="12611456" y="5616931"/>
            <a:ext cx="5051251" cy="856295"/>
          </a:xfrm>
          <a:prstGeom prst="rect">
            <a:avLst/>
          </a:prstGeom>
          <a:noFill/>
        </p:spPr>
        <p:txBody>
          <a:bodyPr wrap="square" lIns="319967" tIns="239975" bIns="159983" rtlCol="0" anchor="ctr" anchorCtr="0">
            <a:spAutoFit/>
          </a:bodyPr>
          <a:lstStyle/>
          <a:p>
            <a:pPr defTabSz="2702731" hangingPunct="1">
              <a:lnSpc>
                <a:spcPct val="80000"/>
              </a:lnSpc>
              <a:defRPr/>
            </a:pPr>
            <a:r>
              <a:rPr lang="en-US" sz="3600" kern="1200" dirty="0">
                <a:solidFill>
                  <a:srgbClr val="F76400"/>
                </a:solidFill>
                <a:latin typeface="Zeekr Headline" pitchFamily="2" charset="0"/>
                <a:ea typeface="+mj-ea"/>
              </a:rPr>
              <a:t>100 </a:t>
            </a:r>
            <a:r>
              <a:rPr lang="en-US" sz="1400" kern="1200" dirty="0">
                <a:solidFill>
                  <a:schemeClr val="bg1"/>
                </a:solidFill>
                <a:latin typeface="Zeekr Headline" pitchFamily="2" charset="0"/>
                <a:ea typeface="+mj-ea"/>
              </a:rPr>
              <a:t>kWh</a:t>
            </a:r>
            <a:endParaRPr lang="en-US" sz="1600" kern="1200" dirty="0">
              <a:solidFill>
                <a:schemeClr val="bg1"/>
              </a:solidFill>
              <a:latin typeface="Zeekr Headline" pitchFamily="2" charset="0"/>
              <a:ea typeface="+mj-ea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4BDD50C9-258C-F538-8F9F-704E7A6C6D07}"/>
              </a:ext>
            </a:extLst>
          </p:cNvPr>
          <p:cNvSpPr txBox="1"/>
          <p:nvPr/>
        </p:nvSpPr>
        <p:spPr>
          <a:xfrm>
            <a:off x="12712447" y="6362483"/>
            <a:ext cx="245638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4832" hangingPunct="1"/>
            <a:r>
              <a:rPr lang="en-US" altLang="zh-CN" sz="900" kern="1200" spc="334" dirty="0">
                <a:solidFill>
                  <a:schemeClr val="bg1"/>
                </a:solidFill>
                <a:latin typeface="Zeekr Headline" pitchFamily="2" charset="0"/>
                <a:ea typeface="方正兰亭细黑简体"/>
              </a:rPr>
              <a:t>Ni55+ CTP battery</a:t>
            </a:r>
          </a:p>
        </p:txBody>
      </p:sp>
      <p:sp>
        <p:nvSpPr>
          <p:cNvPr id="55" name="ZoneTexte 13">
            <a:extLst>
              <a:ext uri="{FF2B5EF4-FFF2-40B4-BE49-F238E27FC236}">
                <a16:creationId xmlns:a16="http://schemas.microsoft.com/office/drawing/2014/main" id="{F1AFEF56-045B-63E5-C409-5E8D82E05155}"/>
              </a:ext>
            </a:extLst>
          </p:cNvPr>
          <p:cNvSpPr txBox="1"/>
          <p:nvPr/>
        </p:nvSpPr>
        <p:spPr>
          <a:xfrm>
            <a:off x="17346401" y="5688333"/>
            <a:ext cx="5051251" cy="856295"/>
          </a:xfrm>
          <a:prstGeom prst="rect">
            <a:avLst/>
          </a:prstGeom>
          <a:noFill/>
        </p:spPr>
        <p:txBody>
          <a:bodyPr wrap="square" lIns="319967" tIns="239975" bIns="159983" rtlCol="0" anchor="ctr" anchorCtr="0">
            <a:spAutoFit/>
          </a:bodyPr>
          <a:lstStyle/>
          <a:p>
            <a:pPr defTabSz="2702731" hangingPunct="1">
              <a:lnSpc>
                <a:spcPct val="80000"/>
              </a:lnSpc>
              <a:defRPr/>
            </a:pPr>
            <a:r>
              <a:rPr lang="en-US" sz="3600" kern="1200" dirty="0">
                <a:solidFill>
                  <a:srgbClr val="F76400"/>
                </a:solidFill>
                <a:latin typeface="Zeekr Headline" pitchFamily="2" charset="0"/>
                <a:ea typeface="+mj-ea"/>
              </a:rPr>
              <a:t>620 </a:t>
            </a:r>
            <a:r>
              <a:rPr lang="en-US" sz="1400" kern="1200" dirty="0">
                <a:solidFill>
                  <a:schemeClr val="bg1"/>
                </a:solidFill>
                <a:latin typeface="Zeekr Headline" pitchFamily="2" charset="0"/>
                <a:ea typeface="+mj-ea"/>
              </a:rPr>
              <a:t>k</a:t>
            </a:r>
            <a:r>
              <a:rPr lang="en-US" altLang="zh-CN" sz="1400" kern="1200" dirty="0">
                <a:solidFill>
                  <a:schemeClr val="bg1"/>
                </a:solidFill>
                <a:latin typeface="Zeekr Headline" pitchFamily="2" charset="0"/>
                <a:ea typeface="+mj-ea"/>
              </a:rPr>
              <a:t>m</a:t>
            </a:r>
            <a:endParaRPr lang="en-US" sz="1400" kern="1200" dirty="0">
              <a:solidFill>
                <a:schemeClr val="bg1"/>
              </a:solidFill>
              <a:latin typeface="Zeekr Headline" pitchFamily="2" charset="0"/>
              <a:ea typeface="+mj-ea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0E69A852-2091-520E-AC86-7C0A8FF09C8D}"/>
              </a:ext>
            </a:extLst>
          </p:cNvPr>
          <p:cNvSpPr txBox="1"/>
          <p:nvPr/>
        </p:nvSpPr>
        <p:spPr>
          <a:xfrm>
            <a:off x="17214850" y="6385575"/>
            <a:ext cx="1018023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4832" hangingPunct="1"/>
            <a:r>
              <a:rPr lang="en-US" altLang="zh-CN" sz="900" kern="1200" spc="334" dirty="0">
                <a:solidFill>
                  <a:schemeClr val="bg1"/>
                </a:solidFill>
                <a:latin typeface="Zeekr Headline" pitchFamily="2" charset="0"/>
                <a:ea typeface="方正兰亭细黑简体"/>
              </a:rPr>
              <a:t>RWD Range of</a:t>
            </a:r>
            <a:r>
              <a:rPr lang="zh-CN" altLang="en-US" sz="900" kern="1200" spc="334" dirty="0">
                <a:solidFill>
                  <a:schemeClr val="bg1"/>
                </a:solidFill>
                <a:latin typeface="Zeekr Headline" pitchFamily="2" charset="0"/>
                <a:ea typeface="方正兰亭细黑简体"/>
              </a:rPr>
              <a:t> </a:t>
            </a:r>
            <a:r>
              <a:rPr lang="en-US" altLang="zh-CN" sz="900" kern="1200" spc="334" dirty="0">
                <a:solidFill>
                  <a:schemeClr val="bg1"/>
                </a:solidFill>
                <a:latin typeface="Zeekr Headline" pitchFamily="2" charset="0"/>
                <a:ea typeface="方正兰亭细黑简体"/>
              </a:rPr>
              <a:t>WLTC</a:t>
            </a:r>
            <a:endParaRPr lang="zh-CN" altLang="en-US" sz="900" kern="1200" spc="334" dirty="0">
              <a:solidFill>
                <a:schemeClr val="bg1"/>
              </a:solidFill>
              <a:latin typeface="Zeekr Headline" pitchFamily="2" charset="0"/>
              <a:ea typeface="方正兰亭细黑简体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8141" y="7817263"/>
            <a:ext cx="12785090" cy="2768600"/>
          </a:xfrm>
          <a:custGeom>
            <a:avLst/>
            <a:gdLst/>
            <a:ahLst/>
            <a:cxnLst/>
            <a:rect l="l" t="t" r="r" b="b"/>
            <a:pathLst>
              <a:path w="12785090" h="2768600">
                <a:moveTo>
                  <a:pt x="12784951" y="0"/>
                </a:moveTo>
                <a:lnTo>
                  <a:pt x="0" y="0"/>
                </a:lnTo>
                <a:lnTo>
                  <a:pt x="0" y="2767993"/>
                </a:lnTo>
                <a:lnTo>
                  <a:pt x="12784951" y="2767993"/>
                </a:lnTo>
                <a:lnTo>
                  <a:pt x="12784951" y="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3649" y="7819952"/>
            <a:ext cx="3160530" cy="276530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47082" y="2957155"/>
            <a:ext cx="12786360" cy="4788535"/>
            <a:chOff x="847082" y="2957155"/>
            <a:chExt cx="12786360" cy="478853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7082" y="2957155"/>
              <a:ext cx="12786006" cy="478830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48141" y="7076822"/>
              <a:ext cx="12785090" cy="668655"/>
            </a:xfrm>
            <a:custGeom>
              <a:avLst/>
              <a:gdLst/>
              <a:ahLst/>
              <a:cxnLst/>
              <a:rect l="l" t="t" r="r" b="b"/>
              <a:pathLst>
                <a:path w="12785090" h="668654">
                  <a:moveTo>
                    <a:pt x="12784951" y="0"/>
                  </a:moveTo>
                  <a:lnTo>
                    <a:pt x="0" y="0"/>
                  </a:lnTo>
                  <a:lnTo>
                    <a:pt x="0" y="668640"/>
                  </a:lnTo>
                  <a:lnTo>
                    <a:pt x="12784951" y="668640"/>
                  </a:lnTo>
                  <a:lnTo>
                    <a:pt x="12784951" y="0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>
                <a:latin typeface="Zeekr Headline" pitchFamily="2" charset="0"/>
              </a:endParaRPr>
            </a:p>
          </p:txBody>
        </p:sp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04893" y="6860115"/>
            <a:ext cx="5558020" cy="372594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51088" y="7819952"/>
            <a:ext cx="3160526" cy="276530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64069" y="7819952"/>
            <a:ext cx="3160526" cy="2765305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843654" y="7819952"/>
            <a:ext cx="12788900" cy="2765425"/>
            <a:chOff x="843654" y="7819952"/>
            <a:chExt cx="12788900" cy="2765425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471507" y="7819952"/>
              <a:ext cx="3160526" cy="276530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43654" y="10038587"/>
              <a:ext cx="12788900" cy="546735"/>
            </a:xfrm>
            <a:custGeom>
              <a:avLst/>
              <a:gdLst/>
              <a:ahLst/>
              <a:cxnLst/>
              <a:rect l="l" t="t" r="r" b="b"/>
              <a:pathLst>
                <a:path w="12788900" h="546734">
                  <a:moveTo>
                    <a:pt x="12788384" y="0"/>
                  </a:moveTo>
                  <a:lnTo>
                    <a:pt x="0" y="0"/>
                  </a:lnTo>
                  <a:lnTo>
                    <a:pt x="0" y="546669"/>
                  </a:lnTo>
                  <a:lnTo>
                    <a:pt x="12788384" y="546669"/>
                  </a:lnTo>
                  <a:lnTo>
                    <a:pt x="12788384" y="0"/>
                  </a:lnTo>
                  <a:close/>
                </a:path>
              </a:pathLst>
            </a:custGeom>
            <a:solidFill>
              <a:srgbClr val="000000">
                <a:alpha val="46000"/>
              </a:srgbClr>
            </a:solidFill>
          </p:spPr>
          <p:txBody>
            <a:bodyPr wrap="square" lIns="0" tIns="0" rIns="0" bIns="0" rtlCol="0"/>
            <a:lstStyle/>
            <a:p>
              <a:endParaRPr>
                <a:latin typeface="Zeekr Headline" pitchFamily="2" charset="0"/>
              </a:endParaRPr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127130" y="664999"/>
            <a:ext cx="5267320" cy="50141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pc="145" dirty="0">
                <a:latin typeface="Zeekr Headline" pitchFamily="2" charset="0"/>
              </a:rPr>
              <a:t>Full Intelligent </a:t>
            </a:r>
            <a:r>
              <a:rPr lang="en-US" altLang="zh-CN" spc="145" dirty="0">
                <a:latin typeface="Zeekr Headline" pitchFamily="2" charset="0"/>
              </a:rPr>
              <a:t>Experience</a:t>
            </a:r>
            <a:endParaRPr spc="145" dirty="0">
              <a:latin typeface="Zeekr Headline" pitchFamily="2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5441" y="1630665"/>
            <a:ext cx="18149570" cy="1038746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lang="en-US" altLang="zh-CN" sz="2000" spc="-5" dirty="0">
                <a:solidFill>
                  <a:srgbClr val="3F3F3F"/>
                </a:solidFill>
                <a:latin typeface="Zeekr Headline" pitchFamily="2" charset="0"/>
                <a:cs typeface="Arial Unicode MS"/>
              </a:rPr>
              <a:t>Strong Hardware Pre-Installation,</a:t>
            </a:r>
            <a:r>
              <a:rPr lang="zh-CN" altLang="en-US" sz="2000" spc="-5" dirty="0">
                <a:solidFill>
                  <a:srgbClr val="3F3F3F"/>
                </a:solidFill>
                <a:latin typeface="Zeekr Headline" pitchFamily="2" charset="0"/>
                <a:cs typeface="Arial Unicode MS"/>
              </a:rPr>
              <a:t> </a:t>
            </a:r>
            <a:r>
              <a:rPr lang="en-US" altLang="zh-CN" sz="2000" spc="-5" dirty="0">
                <a:solidFill>
                  <a:srgbClr val="3F3F3F"/>
                </a:solidFill>
                <a:latin typeface="Zeekr Headline" pitchFamily="2" charset="0"/>
                <a:cs typeface="Arial Unicode MS"/>
              </a:rPr>
              <a:t>Latest Software Enabling</a:t>
            </a:r>
            <a:endParaRPr sz="2000" dirty="0">
              <a:latin typeface="Zeekr Headline" pitchFamily="2" charset="0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lang="en-US" sz="2000" spc="-55" dirty="0">
                <a:solidFill>
                  <a:srgbClr val="3F3F3F"/>
                </a:solidFill>
                <a:latin typeface="Zeekr Headline" pitchFamily="2" charset="0"/>
                <a:cs typeface="Arial"/>
              </a:rPr>
              <a:t>With </a:t>
            </a:r>
            <a:r>
              <a:rPr sz="2000" spc="-60" dirty="0">
                <a:solidFill>
                  <a:srgbClr val="3F3F3F"/>
                </a:solidFill>
                <a:latin typeface="Zeekr Headline" pitchFamily="2" charset="0"/>
                <a:cs typeface="Arial"/>
              </a:rPr>
              <a:t>8155</a:t>
            </a:r>
            <a:r>
              <a:rPr lang="en-US" altLang="zh-CN" sz="2000" spc="-60" dirty="0">
                <a:solidFill>
                  <a:srgbClr val="3F3F3F"/>
                </a:solidFill>
                <a:latin typeface="Zeekr Headline" pitchFamily="2" charset="0"/>
                <a:cs typeface="Arial"/>
              </a:rPr>
              <a:t> Intelligent Cockpit Computing Platform’s mighty prescient interaction system, it revolutionarily changed interaction experience, enabling you to experience all-new high-level intelligent driving experience.</a:t>
            </a:r>
            <a:endParaRPr sz="2000" dirty="0">
              <a:latin typeface="Zeekr Headline" pitchFamily="2" charset="0"/>
              <a:cs typeface="Arial Unicode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8140" y="7076822"/>
            <a:ext cx="14461709" cy="564898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462915" marR="10365740" indent="-8255">
              <a:lnSpc>
                <a:spcPct val="117800"/>
              </a:lnSpc>
              <a:spcBef>
                <a:spcPts val="470"/>
              </a:spcBef>
            </a:pPr>
            <a:r>
              <a:rPr sz="145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8155 </a:t>
            </a:r>
            <a:r>
              <a:rPr lang="en-US" sz="145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Intelligent Cockpit Computing Platform ZEEKR Prescient Interaction System</a:t>
            </a:r>
            <a:endParaRPr sz="1450" dirty="0">
              <a:latin typeface="Zeekr Headline" pitchFamily="2" charset="0"/>
              <a:cs typeface="Arial Unicode M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82565" y="753733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35" y="0"/>
                </a:moveTo>
                <a:lnTo>
                  <a:pt x="0" y="0"/>
                </a:lnTo>
                <a:lnTo>
                  <a:pt x="0" y="56677"/>
                </a:lnTo>
                <a:lnTo>
                  <a:pt x="57135" y="56677"/>
                </a:lnTo>
                <a:lnTo>
                  <a:pt x="57135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082565" y="7269027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35" y="0"/>
                </a:moveTo>
                <a:lnTo>
                  <a:pt x="0" y="0"/>
                </a:lnTo>
                <a:lnTo>
                  <a:pt x="0" y="56677"/>
                </a:lnTo>
                <a:lnTo>
                  <a:pt x="57135" y="56677"/>
                </a:lnTo>
                <a:lnTo>
                  <a:pt x="57135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149920" y="9598008"/>
            <a:ext cx="5184655" cy="803746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1450" spc="-1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7nm</a:t>
            </a:r>
            <a:r>
              <a:rPr sz="1450" spc="-7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Mobileye</a:t>
            </a:r>
            <a:r>
              <a:rPr sz="1450" spc="-7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 </a:t>
            </a:r>
            <a:r>
              <a:rPr sz="1450" spc="-25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EyeQ5H</a:t>
            </a:r>
            <a:r>
              <a:rPr sz="1450" spc="5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 </a:t>
            </a:r>
            <a:r>
              <a:rPr lang="en-US" sz="1450" spc="5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Double Chips</a:t>
            </a:r>
            <a:endParaRPr sz="1450" dirty="0">
              <a:latin typeface="Zeekr Headline" pitchFamily="2" charset="0"/>
              <a:cs typeface="Arial Unicode MS"/>
            </a:endParaRPr>
          </a:p>
          <a:p>
            <a:pPr marL="12700" marR="5080">
              <a:lnSpc>
                <a:spcPct val="121900"/>
              </a:lnSpc>
            </a:pPr>
            <a:r>
              <a:rPr sz="1450" spc="-1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Falcon </a:t>
            </a:r>
            <a:r>
              <a:rPr sz="1450" spc="-65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Eye </a:t>
            </a:r>
            <a:r>
              <a:rPr sz="1450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Vidar </a:t>
            </a:r>
            <a:r>
              <a:rPr lang="en-US" sz="1450" dirty="0">
                <a:solidFill>
                  <a:srgbClr val="FFFFFF"/>
                </a:solidFill>
                <a:latin typeface="Zeekr Headline" pitchFamily="2" charset="0"/>
                <a:cs typeface="Arial Unicode MS"/>
              </a:rPr>
              <a:t>Visual-Fusion Perception System</a:t>
            </a:r>
          </a:p>
          <a:p>
            <a:pPr marL="12700" marR="5080">
              <a:lnSpc>
                <a:spcPct val="121900"/>
              </a:lnSpc>
            </a:pPr>
            <a:r>
              <a:rPr lang="en-US" altLang="zh-CN" sz="1450" spc="-50" dirty="0">
                <a:solidFill>
                  <a:srgbClr val="FFFFFF"/>
                </a:solidFill>
                <a:latin typeface="Zeekr Headline" pitchFamily="2" charset="0"/>
                <a:cs typeface="Arial Unicode MS"/>
              </a:rPr>
              <a:t> Advanced </a:t>
            </a:r>
            <a:r>
              <a:rPr lang="en-US" altLang="zh-CN" sz="1450" dirty="0">
                <a:solidFill>
                  <a:srgbClr val="FFFFFF"/>
                </a:solidFill>
                <a:latin typeface="Zeekr Headline" pitchFamily="2" charset="0"/>
                <a:cs typeface="Arial Unicode MS"/>
              </a:rPr>
              <a:t>Visual-Fusion Computing Capacity</a:t>
            </a:r>
            <a:endParaRPr sz="1450" dirty="0">
              <a:latin typeface="Zeekr Headline" pitchFamily="2" charset="0"/>
              <a:cs typeface="Arial Unicode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3939316" y="1002341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30" y="0"/>
                </a:moveTo>
                <a:lnTo>
                  <a:pt x="0" y="0"/>
                </a:lnTo>
                <a:lnTo>
                  <a:pt x="0" y="56677"/>
                </a:lnTo>
                <a:lnTo>
                  <a:pt x="57130" y="56677"/>
                </a:lnTo>
                <a:lnTo>
                  <a:pt x="57130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3939316" y="10279208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30" y="0"/>
                </a:moveTo>
                <a:lnTo>
                  <a:pt x="0" y="0"/>
                </a:lnTo>
                <a:lnTo>
                  <a:pt x="0" y="56677"/>
                </a:lnTo>
                <a:lnTo>
                  <a:pt x="57130" y="56677"/>
                </a:lnTo>
                <a:lnTo>
                  <a:pt x="57130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3939316" y="975511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30" y="0"/>
                </a:moveTo>
                <a:lnTo>
                  <a:pt x="0" y="0"/>
                </a:lnTo>
                <a:lnTo>
                  <a:pt x="0" y="56677"/>
                </a:lnTo>
                <a:lnTo>
                  <a:pt x="57130" y="56677"/>
                </a:lnTo>
                <a:lnTo>
                  <a:pt x="57130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46409" y="746499"/>
            <a:ext cx="60325" cy="384810"/>
          </a:xfrm>
          <a:custGeom>
            <a:avLst/>
            <a:gdLst/>
            <a:ahLst/>
            <a:cxnLst/>
            <a:rect l="l" t="t" r="r" b="b"/>
            <a:pathLst>
              <a:path w="60325" h="384809">
                <a:moveTo>
                  <a:pt x="60069" y="0"/>
                </a:moveTo>
                <a:lnTo>
                  <a:pt x="0" y="0"/>
                </a:lnTo>
                <a:lnTo>
                  <a:pt x="0" y="384356"/>
                </a:lnTo>
                <a:lnTo>
                  <a:pt x="60069" y="384356"/>
                </a:lnTo>
                <a:lnTo>
                  <a:pt x="60069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48141" y="10038587"/>
            <a:ext cx="12784455" cy="336631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462280">
              <a:lnSpc>
                <a:spcPct val="100000"/>
              </a:lnSpc>
              <a:spcBef>
                <a:spcPts val="885"/>
              </a:spcBef>
            </a:pPr>
            <a:r>
              <a:rPr lang="en-US" sz="1450" dirty="0">
                <a:solidFill>
                  <a:srgbClr val="FFFFFF"/>
                </a:solidFill>
                <a:latin typeface="Zeekr Headline" pitchFamily="2" charset="0"/>
                <a:cs typeface="Arial Unicode MS"/>
              </a:rPr>
              <a:t>Intelligent 4-Screen Interaction System</a:t>
            </a:r>
            <a:endParaRPr sz="1450" dirty="0">
              <a:latin typeface="Zeekr Headline" pitchFamily="2" charset="0"/>
              <a:cs typeface="Arial Unicode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082565" y="1023882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35" y="0"/>
                </a:moveTo>
                <a:lnTo>
                  <a:pt x="0" y="0"/>
                </a:lnTo>
                <a:lnTo>
                  <a:pt x="0" y="56677"/>
                </a:lnTo>
                <a:lnTo>
                  <a:pt x="57135" y="56677"/>
                </a:lnTo>
                <a:lnTo>
                  <a:pt x="57135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6DD54A36-0018-576D-E189-6DF740907E69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704889" y="2957160"/>
            <a:ext cx="5560040" cy="3799491"/>
          </a:xfrm>
          <a:prstGeom prst="rect">
            <a:avLst/>
          </a:prstGeom>
        </p:spPr>
      </p:pic>
      <p:sp>
        <p:nvSpPr>
          <p:cNvPr id="8" name="object 8">
            <a:extLst>
              <a:ext uri="{FF2B5EF4-FFF2-40B4-BE49-F238E27FC236}">
                <a16:creationId xmlns:a16="http://schemas.microsoft.com/office/drawing/2014/main" id="{E9957FE5-3173-7BFA-5FA6-37CF620E5C5D}"/>
              </a:ext>
            </a:extLst>
          </p:cNvPr>
          <p:cNvSpPr/>
          <p:nvPr/>
        </p:nvSpPr>
        <p:spPr>
          <a:xfrm>
            <a:off x="13704893" y="6188293"/>
            <a:ext cx="5560060" cy="568960"/>
          </a:xfrm>
          <a:custGeom>
            <a:avLst/>
            <a:gdLst/>
            <a:ahLst/>
            <a:cxnLst/>
            <a:rect l="l" t="t" r="r" b="b"/>
            <a:pathLst>
              <a:path w="5560059" h="568959">
                <a:moveTo>
                  <a:pt x="5560040" y="0"/>
                </a:moveTo>
                <a:lnTo>
                  <a:pt x="0" y="0"/>
                </a:lnTo>
                <a:lnTo>
                  <a:pt x="0" y="568353"/>
                </a:lnTo>
                <a:lnTo>
                  <a:pt x="5560040" y="568353"/>
                </a:lnTo>
                <a:lnTo>
                  <a:pt x="5560040" y="0"/>
                </a:lnTo>
                <a:close/>
              </a:path>
            </a:pathLst>
          </a:custGeom>
          <a:solidFill>
            <a:srgbClr val="000000">
              <a:alpha val="39999"/>
            </a:srgbClr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22DEAAE7-0F1F-52C7-148A-9D6424B8E69F}"/>
              </a:ext>
            </a:extLst>
          </p:cNvPr>
          <p:cNvSpPr txBox="1"/>
          <p:nvPr/>
        </p:nvSpPr>
        <p:spPr>
          <a:xfrm>
            <a:off x="13704893" y="6188293"/>
            <a:ext cx="5560060" cy="396262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448309">
              <a:lnSpc>
                <a:spcPct val="100000"/>
              </a:lnSpc>
              <a:spcBef>
                <a:spcPts val="370"/>
              </a:spcBef>
            </a:pPr>
            <a:r>
              <a:rPr lang="en-US" altLang="zh-CN" sz="1450" spc="-65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L2+</a:t>
            </a:r>
            <a:r>
              <a:rPr lang="zh-CN" altLang="en-US" sz="1450" spc="-65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 </a:t>
            </a:r>
            <a:r>
              <a:rPr lang="en-US" altLang="zh-CN" sz="1450" spc="-65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ADAS</a:t>
            </a:r>
            <a:r>
              <a:rPr lang="zh-CN" altLang="en-US" sz="1450" spc="-65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 </a:t>
            </a:r>
            <a:r>
              <a:rPr lang="en-US" altLang="zh-CN" sz="1450" spc="-65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10+</a:t>
            </a:r>
            <a:r>
              <a:rPr lang="zh-CN" altLang="en-US" sz="1450" spc="-65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 </a:t>
            </a:r>
            <a:r>
              <a:rPr lang="en-US" altLang="zh-CN" sz="1450" spc="-65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Leading</a:t>
            </a:r>
            <a:r>
              <a:rPr lang="zh-CN" altLang="en-US" sz="1450" spc="-65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 </a:t>
            </a:r>
            <a:r>
              <a:rPr lang="en-US" altLang="zh-CN" sz="1450" spc="-65" dirty="0">
                <a:solidFill>
                  <a:srgbClr val="FFFFFF"/>
                </a:solidFill>
                <a:latin typeface="Zeekr Headline" pitchFamily="2" charset="0"/>
                <a:cs typeface="Arial"/>
              </a:rPr>
              <a:t>Features</a:t>
            </a:r>
            <a:endParaRPr sz="1450" dirty="0">
              <a:latin typeface="Zeekr Headline" pitchFamily="2" charset="0"/>
              <a:cs typeface="Arial Unicode MS"/>
            </a:endParaRPr>
          </a:p>
          <a:p>
            <a:pPr marL="471170">
              <a:lnSpc>
                <a:spcPct val="100000"/>
              </a:lnSpc>
              <a:spcBef>
                <a:spcPts val="244"/>
              </a:spcBef>
            </a:pPr>
            <a:r>
              <a:rPr lang="en-US" altLang="zh-CN" sz="650" dirty="0">
                <a:solidFill>
                  <a:srgbClr val="F7F7F7"/>
                </a:solidFill>
                <a:latin typeface="Zeekr Headline" pitchFamily="2" charset="0"/>
                <a:cs typeface="Arial Unicode MS"/>
              </a:rPr>
              <a:t>LCC/DOW/LKA/AEB/HWA</a:t>
            </a:r>
            <a:endParaRPr sz="650" dirty="0">
              <a:latin typeface="Zeekr Headline" pitchFamily="2" charset="0"/>
              <a:cs typeface="Arial Unicode MS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E8B0C5D6-0838-16FD-5222-986DA7D3F235}"/>
              </a:ext>
            </a:extLst>
          </p:cNvPr>
          <p:cNvSpPr/>
          <p:nvPr/>
        </p:nvSpPr>
        <p:spPr>
          <a:xfrm>
            <a:off x="13939316" y="632216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30" y="0"/>
                </a:moveTo>
                <a:lnTo>
                  <a:pt x="0" y="0"/>
                </a:lnTo>
                <a:lnTo>
                  <a:pt x="0" y="56677"/>
                </a:lnTo>
                <a:lnTo>
                  <a:pt x="57130" y="56677"/>
                </a:lnTo>
                <a:lnTo>
                  <a:pt x="57130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9" name="think-cell data - do not delete" hidden="1">
            <a:extLst>
              <a:ext uri="{FF2B5EF4-FFF2-40B4-BE49-F238E27FC236}">
                <a16:creationId xmlns:a16="http://schemas.microsoft.com/office/drawing/2014/main" id="{C54AEF3A-BD94-89C4-2B16-D98A2752126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8653626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幻灯片" r:id="rId3" imgW="7772400" imgH="10058400" progId="TCLayout.ActiveDocument.1">
                  <p:embed/>
                </p:oleObj>
              </mc:Choice>
              <mc:Fallback>
                <p:oleObj name="think-cell 幻灯片" r:id="rId3" imgW="7772400" imgH="1005840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" name="object 819"/>
          <p:cNvSpPr txBox="1">
            <a:spLocks noGrp="1"/>
          </p:cNvSpPr>
          <p:nvPr>
            <p:ph type="title"/>
          </p:nvPr>
        </p:nvSpPr>
        <p:spPr>
          <a:xfrm>
            <a:off x="1154058" y="679320"/>
            <a:ext cx="6035040" cy="5105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altLang="zh-CN" spc="145" dirty="0">
                <a:latin typeface="Zeekr Headline Light" pitchFamily="2" charset="0"/>
              </a:rPr>
              <a:t>ZEEKR</a:t>
            </a:r>
            <a:r>
              <a:rPr lang="zh-CN" altLang="en-US" spc="145" dirty="0">
                <a:latin typeface="Zeekr Headline Light" pitchFamily="2" charset="0"/>
              </a:rPr>
              <a:t> </a:t>
            </a:r>
            <a:r>
              <a:rPr lang="en-US" altLang="zh-CN" spc="145" dirty="0">
                <a:latin typeface="Zeekr Headline Light" pitchFamily="2" charset="0"/>
              </a:rPr>
              <a:t>001</a:t>
            </a:r>
            <a:r>
              <a:rPr lang="zh-CN" altLang="en-US" spc="145" dirty="0">
                <a:latin typeface="Zeekr Headline Light" pitchFamily="2" charset="0"/>
              </a:rPr>
              <a:t> </a:t>
            </a:r>
            <a:r>
              <a:rPr lang="en-US" altLang="zh-CN" spc="145" dirty="0">
                <a:latin typeface="Zeekr Headline Light" pitchFamily="2" charset="0"/>
              </a:rPr>
              <a:t>SPECS</a:t>
            </a:r>
            <a:r>
              <a:rPr lang="zh-CN" altLang="en-US" spc="145" dirty="0">
                <a:latin typeface="Zeekr Headline Light" pitchFamily="2" charset="0"/>
              </a:rPr>
              <a:t> </a:t>
            </a:r>
            <a:r>
              <a:rPr lang="en-US" altLang="zh-CN" spc="145" dirty="0">
                <a:latin typeface="Zeekr Headline Light" pitchFamily="2" charset="0"/>
              </a:rPr>
              <a:t>SHEET</a:t>
            </a:r>
            <a:endParaRPr spc="145" dirty="0">
              <a:latin typeface="Zeekr Headline Light" pitchFamily="2" charset="0"/>
            </a:endParaRPr>
          </a:p>
        </p:txBody>
      </p:sp>
      <p:sp>
        <p:nvSpPr>
          <p:cNvPr id="820" name="object 820"/>
          <p:cNvSpPr/>
          <p:nvPr/>
        </p:nvSpPr>
        <p:spPr>
          <a:xfrm>
            <a:off x="846409" y="742011"/>
            <a:ext cx="60325" cy="407034"/>
          </a:xfrm>
          <a:custGeom>
            <a:avLst/>
            <a:gdLst/>
            <a:ahLst/>
            <a:cxnLst/>
            <a:rect l="l" t="t" r="r" b="b"/>
            <a:pathLst>
              <a:path w="60325" h="407034">
                <a:moveTo>
                  <a:pt x="60069" y="0"/>
                </a:moveTo>
                <a:lnTo>
                  <a:pt x="0" y="0"/>
                </a:lnTo>
                <a:lnTo>
                  <a:pt x="0" y="406793"/>
                </a:lnTo>
                <a:lnTo>
                  <a:pt x="60069" y="406793"/>
                </a:lnTo>
                <a:lnTo>
                  <a:pt x="60069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endParaRPr>
              <a:latin typeface="Zeekr Headline Light" pitchFamily="2" charset="0"/>
            </a:endParaRPr>
          </a:p>
        </p:txBody>
      </p:sp>
      <p:graphicFrame>
        <p:nvGraphicFramePr>
          <p:cNvPr id="825" name="表格 824">
            <a:extLst>
              <a:ext uri="{FF2B5EF4-FFF2-40B4-BE49-F238E27FC236}">
                <a16:creationId xmlns:a16="http://schemas.microsoft.com/office/drawing/2014/main" id="{F41687A3-EE40-50EA-8B3D-FE3B15F5D6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969728"/>
              </p:ext>
            </p:extLst>
          </p:nvPr>
        </p:nvGraphicFramePr>
        <p:xfrm>
          <a:off x="846408" y="1235075"/>
          <a:ext cx="8627790" cy="9661365"/>
        </p:xfrm>
        <a:graphic>
          <a:graphicData uri="http://schemas.openxmlformats.org/drawingml/2006/table">
            <a:tbl>
              <a:tblPr/>
              <a:tblGrid>
                <a:gridCol w="6197315">
                  <a:extLst>
                    <a:ext uri="{9D8B030D-6E8A-4147-A177-3AD203B41FA5}">
                      <a16:colId xmlns:a16="http://schemas.microsoft.com/office/drawing/2014/main" val="1043317674"/>
                    </a:ext>
                  </a:extLst>
                </a:gridCol>
                <a:gridCol w="862514">
                  <a:extLst>
                    <a:ext uri="{9D8B030D-6E8A-4147-A177-3AD203B41FA5}">
                      <a16:colId xmlns:a16="http://schemas.microsoft.com/office/drawing/2014/main" val="2147850374"/>
                    </a:ext>
                  </a:extLst>
                </a:gridCol>
                <a:gridCol w="822581">
                  <a:extLst>
                    <a:ext uri="{9D8B030D-6E8A-4147-A177-3AD203B41FA5}">
                      <a16:colId xmlns:a16="http://schemas.microsoft.com/office/drawing/2014/main" val="3996010071"/>
                    </a:ext>
                  </a:extLst>
                </a:gridCol>
                <a:gridCol w="745380">
                  <a:extLst>
                    <a:ext uri="{9D8B030D-6E8A-4147-A177-3AD203B41FA5}">
                      <a16:colId xmlns:a16="http://schemas.microsoft.com/office/drawing/2014/main" val="745114574"/>
                    </a:ext>
                  </a:extLst>
                </a:gridCol>
              </a:tblGrid>
              <a:tr h="341132"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Trim Level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1" i="0" u="none" strike="noStrike">
                          <a:solidFill>
                            <a:srgbClr val="FFFFFF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Standard</a:t>
                      </a:r>
                      <a:br>
                        <a:rPr lang="en" sz="1400" b="1" i="0" u="none" strike="noStrike">
                          <a:solidFill>
                            <a:srgbClr val="FFFFFF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</a:br>
                      <a:r>
                        <a:rPr lang="en" sz="1200" b="1" i="0" u="none" strike="noStrike">
                          <a:solidFill>
                            <a:srgbClr val="FFFFFF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RWD</a:t>
                      </a:r>
                      <a:endParaRPr lang="en" sz="1400" b="1" i="0" u="none" strike="noStrike">
                        <a:solidFill>
                          <a:srgbClr val="FFFFFF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1" i="0" u="none" strike="noStrike">
                          <a:solidFill>
                            <a:srgbClr val="FFFFFF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Premium</a:t>
                      </a:r>
                      <a:br>
                        <a:rPr lang="en" sz="1400" b="1" i="0" u="none" strike="noStrike">
                          <a:solidFill>
                            <a:srgbClr val="FFFFFF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</a:br>
                      <a:r>
                        <a:rPr lang="en" sz="1200" b="1" i="0" u="none" strike="noStrike">
                          <a:solidFill>
                            <a:srgbClr val="FFFFFF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AWD</a:t>
                      </a:r>
                      <a:endParaRPr lang="en" sz="1400" b="1" i="0" u="none" strike="noStrike">
                        <a:solidFill>
                          <a:srgbClr val="FFFFFF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Flagship</a:t>
                      </a:r>
                      <a:br>
                        <a:rPr lang="en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</a:br>
                      <a:r>
                        <a:rPr lang="en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AWD</a:t>
                      </a:r>
                      <a:endParaRPr lang="en" sz="1400" b="1" i="0" u="none" strike="noStrike" dirty="0">
                        <a:solidFill>
                          <a:srgbClr val="FFFFFF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42813"/>
                  </a:ext>
                </a:extLst>
              </a:tr>
              <a:tr h="15854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Specifications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95443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Length (mm)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4,955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4,955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4,955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744256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Width (mm)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1,999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1,999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1,999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0780019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Hight (mm)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1,560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1,560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1,548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6462869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Wheel Base (mm)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2,999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2,999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2,999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4448244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Ground Clearance/Ride Hight (mm)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174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174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162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1888467"/>
                  </a:ext>
                </a:extLst>
              </a:tr>
              <a:tr h="15854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" sz="1200" b="1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Performance &amp; Handling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31630"/>
                  </a:ext>
                </a:extLst>
              </a:tr>
              <a:tr h="15854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" sz="1200" b="1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Battery &amp; Electric Motor &amp; Electric Control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702325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Battery Capacity (kWh) @1C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100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100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100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2234065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WLTC Range (km)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620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580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580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8733950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0-100km/h Acceleration Time (s)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7.2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3.8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3.8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6167651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Max. power (kW/HP)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200 / 272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400 / 544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400 / 544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5262130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Max. torque (Nm)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343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686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686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0082630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Charging time 10-80% (200kW DC) (mins)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30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30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30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823178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Charging time 0-100% (22kW AC) (h)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5.5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5.5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5.5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1351681"/>
                  </a:ext>
                </a:extLst>
              </a:tr>
              <a:tr h="15854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Steering Wheel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912327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Steering Wheel Telescopic Adjustment: 4-Way, Manual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9719684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Steering Wheel Telescopic Adjustment: 4-Way, Powered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8600920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Steering Wheel Implemented Function - Heating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089930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Steering Wheel with Memory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5625049"/>
                  </a:ext>
                </a:extLst>
              </a:tr>
              <a:tr h="15854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" sz="1200" b="1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Chassis/Undercarriage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066833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Front Suspension - Wishbone/Short Long Arm (SLA)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870578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Rear Suspension - Integration Link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1817885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Air Suspension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1915985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Driving Mode Selection (Comfort, Economy, Sport, Personalization)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9003142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Advanced Driving Mode Selection (Snow, Sand Road, Off-Road)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2092578"/>
                  </a:ext>
                </a:extLst>
              </a:tr>
              <a:tr h="15854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" sz="1200" b="1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Design &amp; Functions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094543"/>
                  </a:ext>
                </a:extLst>
              </a:tr>
              <a:tr h="15854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" sz="1200" b="1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Lighting &amp; Aesthetics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36561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Ambience Light - White Light: Foot Location Only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1793622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Ambience Light: 3-Color Adjustable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5562556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Ambience Light: 12-Color Adjustable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0266147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Ambience Light: Brightness and Color Adjustable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729723"/>
                  </a:ext>
                </a:extLst>
              </a:tr>
              <a:tr h="15854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" sz="1200" b="1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Doors &amp; Glass &amp; Mirrors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109963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Frameless Window Front &amp; Rear Doors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465338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E-Latch Front &amp; Rear Doors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2761577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Electric Liftgate with Height Adjustment &amp; Memory Function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90460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Panoramic Sunroof: Heat-Protecting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6809100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Electric Adjustable Exterior Mirrors (Heating, Folding, Memory, Auto. Dipping when Reversing)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7638989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Exterior Mirrors Auto. Dimming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3735605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Inside Rear View Mirror: Frameless, Auto. Dimming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5814850"/>
                  </a:ext>
                </a:extLst>
              </a:tr>
              <a:tr h="15854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" sz="1200" b="1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Seat &amp; Craft &amp; Functions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932047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Seat Material &amp; Craft: Environment Friendly Material; Surface Perforation; Sporty Stitch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402903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Driver Seat 12-Way Powered Adjustment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1809869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Front Row Seat Ventilation/Message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O1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O1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43693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Front Passenger Seat 8-Way Powered  Adjustment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851278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2nd Row Seat Adjustment: 2-Way Powered;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7878446"/>
                  </a:ext>
                </a:extLst>
              </a:tr>
              <a:tr h="15854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Traveler's Magic Backpack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808634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Max. Expandable Storage Volume in the Trunk (L)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2,144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2,144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2,144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3760123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Luggage Capacity, ISO (l)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539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539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539 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5012818"/>
                  </a:ext>
                </a:extLst>
              </a:tr>
              <a:tr h="158540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12V Power Output in Trunk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2375" marR="2375" marT="23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4460239"/>
                  </a:ext>
                </a:extLst>
              </a:tr>
            </a:tbl>
          </a:graphicData>
        </a:graphic>
      </p:graphicFrame>
      <p:graphicFrame>
        <p:nvGraphicFramePr>
          <p:cNvPr id="828" name="表格 827">
            <a:extLst>
              <a:ext uri="{FF2B5EF4-FFF2-40B4-BE49-F238E27FC236}">
                <a16:creationId xmlns:a16="http://schemas.microsoft.com/office/drawing/2014/main" id="{4A89D47D-0519-BBAB-9E9D-0744F6C7FB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653410"/>
              </p:ext>
            </p:extLst>
          </p:nvPr>
        </p:nvGraphicFramePr>
        <p:xfrm>
          <a:off x="10356850" y="1258569"/>
          <a:ext cx="9296398" cy="9984496"/>
        </p:xfrm>
        <a:graphic>
          <a:graphicData uri="http://schemas.openxmlformats.org/drawingml/2006/table">
            <a:tbl>
              <a:tblPr/>
              <a:tblGrid>
                <a:gridCol w="6677573">
                  <a:extLst>
                    <a:ext uri="{9D8B030D-6E8A-4147-A177-3AD203B41FA5}">
                      <a16:colId xmlns:a16="http://schemas.microsoft.com/office/drawing/2014/main" val="464369401"/>
                    </a:ext>
                  </a:extLst>
                </a:gridCol>
                <a:gridCol w="929352">
                  <a:extLst>
                    <a:ext uri="{9D8B030D-6E8A-4147-A177-3AD203B41FA5}">
                      <a16:colId xmlns:a16="http://schemas.microsoft.com/office/drawing/2014/main" val="4112111314"/>
                    </a:ext>
                  </a:extLst>
                </a:gridCol>
                <a:gridCol w="886327">
                  <a:extLst>
                    <a:ext uri="{9D8B030D-6E8A-4147-A177-3AD203B41FA5}">
                      <a16:colId xmlns:a16="http://schemas.microsoft.com/office/drawing/2014/main" val="1298527312"/>
                    </a:ext>
                  </a:extLst>
                </a:gridCol>
                <a:gridCol w="803146">
                  <a:extLst>
                    <a:ext uri="{9D8B030D-6E8A-4147-A177-3AD203B41FA5}">
                      <a16:colId xmlns:a16="http://schemas.microsoft.com/office/drawing/2014/main" val="1434309717"/>
                    </a:ext>
                  </a:extLst>
                </a:gridCol>
              </a:tblGrid>
              <a:tr h="381919"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Trim Level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1" i="0" u="none" strike="noStrike">
                          <a:solidFill>
                            <a:srgbClr val="FFFFFF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Standard</a:t>
                      </a:r>
                      <a:br>
                        <a:rPr lang="en" sz="1400" b="1" i="0" u="none" strike="noStrike">
                          <a:solidFill>
                            <a:srgbClr val="FFFFFF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</a:br>
                      <a:r>
                        <a:rPr lang="en" sz="1400" b="1" i="0" u="none" strike="noStrike">
                          <a:solidFill>
                            <a:srgbClr val="FFFFFF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RWD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1" i="0" u="none" strike="noStrike">
                          <a:solidFill>
                            <a:srgbClr val="FFFFFF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Premium</a:t>
                      </a:r>
                      <a:br>
                        <a:rPr lang="en" sz="1400" b="1" i="0" u="none" strike="noStrike">
                          <a:solidFill>
                            <a:srgbClr val="FFFFFF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</a:br>
                      <a:r>
                        <a:rPr lang="en" sz="1400" b="1" i="0" u="none" strike="noStrike">
                          <a:solidFill>
                            <a:srgbClr val="FFFFFF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AWD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1" i="0" u="none" strike="noStrike">
                          <a:solidFill>
                            <a:srgbClr val="FFFFFF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Flagship</a:t>
                      </a:r>
                      <a:br>
                        <a:rPr lang="en" sz="1400" b="1" i="0" u="none" strike="noStrike">
                          <a:solidFill>
                            <a:srgbClr val="FFFFFF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</a:br>
                      <a:r>
                        <a:rPr lang="en" sz="1400" b="1" i="0" u="none" strike="noStrike">
                          <a:solidFill>
                            <a:srgbClr val="FFFFFF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AWD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415600"/>
                  </a:ext>
                </a:extLst>
              </a:tr>
              <a:tr h="192712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" sz="1400" b="1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Safe &amp; Smart Driving* (ADAS function list, see the next sheet)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133693"/>
                  </a:ext>
                </a:extLst>
              </a:tr>
              <a:tr h="192712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Active and Passive Integrated Safety Protection System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926559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360° Camera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3361090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Digital Video Record (DVR)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6835603"/>
                  </a:ext>
                </a:extLst>
              </a:tr>
              <a:tr h="381919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7 Air Bags</a:t>
                      </a:r>
                      <a:b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</a:br>
                      <a: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Front Passenger Airbag Physical Switch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3605347"/>
                  </a:ext>
                </a:extLst>
              </a:tr>
              <a:tr h="192712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" sz="1400" b="1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Intelligent Cockpit &amp; Mobility Ecology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190035"/>
                  </a:ext>
                </a:extLst>
              </a:tr>
              <a:tr h="192712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Intelligent Cockpit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765169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8.8'' High-Definition Instrument Cluster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7608887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15.4'' Central Screen Display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4473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14.7'' Virtual Image Aircraft Cabin Head-Up Display (HUD)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9867693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5.7'' Rear Console Screen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1178887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8-Speaker High Performance Audio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5398421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YAMAHA Suround Stereo Premium Audio (11 Speakers and 1 Subwoofer)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O2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O2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0684230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Mobile Phone Wireless Charging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0336735"/>
                  </a:ext>
                </a:extLst>
              </a:tr>
              <a:tr h="381919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 Front Row USB Ports, incl. 1 USB 2.0 Data Transfer;</a:t>
                      </a:r>
                      <a:b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</a:br>
                      <a: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 Rear Row USB Ports: 1 Type A, 1 Type C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546760"/>
                  </a:ext>
                </a:extLst>
              </a:tr>
              <a:tr h="192712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" sz="1400" b="1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Clean Climate-Controlled Cockpit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828420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HVAC- 2 Zone Climate Control System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1449483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HVAC- 3 Zone Climate Control System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8811680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Air Quality System with N95/PM2.5 Filter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995103"/>
                  </a:ext>
                </a:extLst>
              </a:tr>
              <a:tr h="192712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" sz="1400" b="1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Smart Ecosystem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80021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8155 Intelligent Cockpit Computing Platform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4587927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Connected Service System: Carplay &amp; Android Auto (Android Auto: OTA 2024)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8580434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NFC Tag, UWB Key fob, Mechanical Key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7091462"/>
                  </a:ext>
                </a:extLst>
              </a:tr>
              <a:tr h="192712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" sz="1400" b="1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Exterior &amp; Interior Choices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145165"/>
                  </a:ext>
                </a:extLst>
              </a:tr>
              <a:tr h="192712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" sz="1400" b="1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Exterior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367835"/>
                  </a:ext>
                </a:extLst>
              </a:tr>
              <a:tr h="192712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" sz="1400" b="1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Car Paint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885344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Crystal White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0838904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Electric Blue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3133189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Tech Grey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067773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Phantom Black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0819809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Speed Orange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8899980"/>
                  </a:ext>
                </a:extLst>
              </a:tr>
              <a:tr h="192712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" sz="1400" b="1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Sporty Decoration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466567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Aluminum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9720108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Contrasted Dark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3706474"/>
                  </a:ext>
                </a:extLst>
              </a:tr>
              <a:tr h="192712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Wheel Hub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290588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Arc Phantom Wheel: 21'' Alloy OD 760 mm w. tire 255/45R21 (Inter)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1917084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Energy Blade Wheel: 22'' Alloy OD 770 mm w. tire 265/40R22 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9722905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Multi Spoke Sport Forged Wheel: 22'' Forged rim  OD 771 mm w. tire 265/40R22 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4115870"/>
                  </a:ext>
                </a:extLst>
              </a:tr>
              <a:tr h="192712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Interior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961569"/>
                  </a:ext>
                </a:extLst>
              </a:tr>
              <a:tr h="192712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Interior Colors &amp; Materials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701000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Charcoal Black &amp; Stone Grey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●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66757"/>
                  </a:ext>
                </a:extLst>
              </a:tr>
              <a:tr h="192712">
                <a:tc>
                  <a:txBody>
                    <a:bodyPr/>
                    <a:lstStyle/>
                    <a:p>
                      <a:pPr algn="l" fontAlgn="ctr"/>
                      <a: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Midnight Blue &amp; Polar White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305508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4910345-6E54-8E04-1898-1F942950BE2F}"/>
              </a:ext>
            </a:extLst>
          </p:cNvPr>
          <p:cNvSpPr txBox="1"/>
          <p:nvPr/>
        </p:nvSpPr>
        <p:spPr>
          <a:xfrm>
            <a:off x="840058" y="10940018"/>
            <a:ext cx="8627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Zeekr Headline Light" pitchFamily="2" charset="0"/>
              </a:rPr>
              <a:t>O1 &amp; O2 optional packages </a:t>
            </a:r>
            <a:r>
              <a:rPr kumimoji="0" lang="en-US" altLang="en-US" sz="180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Zeekr Headline Light" pitchFamily="2" charset="0"/>
              </a:rPr>
              <a:t>may differ depending on available stock</a:t>
            </a:r>
            <a:endParaRPr kumimoji="0" lang="en-US" altLang="en-US" sz="28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Zeekr Headline Light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图片 129">
            <a:extLst>
              <a:ext uri="{FF2B5EF4-FFF2-40B4-BE49-F238E27FC236}">
                <a16:creationId xmlns:a16="http://schemas.microsoft.com/office/drawing/2014/main" id="{050735E8-B2AC-4573-8D18-73073B8337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06" r="5825"/>
          <a:stretch/>
        </p:blipFill>
        <p:spPr>
          <a:xfrm>
            <a:off x="13943735" y="2644067"/>
            <a:ext cx="4433869" cy="3345597"/>
          </a:xfrm>
          <a:prstGeom prst="rect">
            <a:avLst/>
          </a:prstGeom>
        </p:spPr>
      </p:pic>
      <p:pic>
        <p:nvPicPr>
          <p:cNvPr id="119" name="图片 118">
            <a:extLst>
              <a:ext uri="{FF2B5EF4-FFF2-40B4-BE49-F238E27FC236}">
                <a16:creationId xmlns:a16="http://schemas.microsoft.com/office/drawing/2014/main" id="{627239FA-D418-4992-AF74-94BB1321A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542" y="6019574"/>
            <a:ext cx="322166" cy="32216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8634" y="2355949"/>
            <a:ext cx="3158706" cy="223357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17932" y="2355949"/>
            <a:ext cx="3158706" cy="223357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508853" y="2355949"/>
            <a:ext cx="3158706" cy="223356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408470" y="3950280"/>
            <a:ext cx="3141875" cy="222166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28634" y="3888097"/>
            <a:ext cx="3158706" cy="2233566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825690" y="6525090"/>
            <a:ext cx="12408535" cy="9525"/>
            <a:chOff x="825690" y="6525090"/>
            <a:chExt cx="12408535" cy="9525"/>
          </a:xfrm>
        </p:grpSpPr>
        <p:sp>
          <p:nvSpPr>
            <p:cNvPr id="17" name="object 17"/>
            <p:cNvSpPr/>
            <p:nvPr/>
          </p:nvSpPr>
          <p:spPr>
            <a:xfrm>
              <a:off x="825690" y="6529577"/>
              <a:ext cx="12408535" cy="0"/>
            </a:xfrm>
            <a:custGeom>
              <a:avLst/>
              <a:gdLst/>
              <a:ahLst/>
              <a:cxnLst/>
              <a:rect l="l" t="t" r="r" b="b"/>
              <a:pathLst>
                <a:path w="12408535">
                  <a:moveTo>
                    <a:pt x="12408008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Zeekr Headline" pitchFamily="2" charset="0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825690" y="6529577"/>
              <a:ext cx="12408535" cy="0"/>
            </a:xfrm>
            <a:custGeom>
              <a:avLst/>
              <a:gdLst/>
              <a:ahLst/>
              <a:cxnLst/>
              <a:rect l="l" t="t" r="r" b="b"/>
              <a:pathLst>
                <a:path w="12408535">
                  <a:moveTo>
                    <a:pt x="12408013" y="0"/>
                  </a:moveTo>
                  <a:lnTo>
                    <a:pt x="0" y="0"/>
                  </a:lnTo>
                </a:path>
              </a:pathLst>
            </a:custGeom>
            <a:ln w="8975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Zeekr Headline" pitchFamily="2" charset="0"/>
              </a:endParaRPr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028405" y="6718719"/>
            <a:ext cx="1810944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55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Zeekr Headline" pitchFamily="2" charset="0"/>
                <a:cs typeface="Arial Unicode MS"/>
              </a:rPr>
              <a:t>Exterior Wheel Hub</a:t>
            </a:r>
            <a:endParaRPr kumimoji="0" sz="155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Zeekr Headline" pitchFamily="2" charset="0"/>
              <a:cs typeface="Arial Unicode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28405" y="2175425"/>
            <a:ext cx="1670304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55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Zeekr Headline" pitchFamily="2" charset="0"/>
                <a:cs typeface="Arial Unicode MS"/>
              </a:rPr>
              <a:t>Exterior Car Paint</a:t>
            </a:r>
            <a:endParaRPr kumimoji="0" sz="155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Zeekr Headline" pitchFamily="2" charset="0"/>
              <a:cs typeface="Arial Unicode MS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847953" y="2222400"/>
            <a:ext cx="36195" cy="187960"/>
          </a:xfrm>
          <a:custGeom>
            <a:avLst/>
            <a:gdLst/>
            <a:ahLst/>
            <a:cxnLst/>
            <a:rect l="l" t="t" r="r" b="b"/>
            <a:pathLst>
              <a:path w="36194" h="187960">
                <a:moveTo>
                  <a:pt x="36088" y="0"/>
                </a:moveTo>
                <a:lnTo>
                  <a:pt x="0" y="0"/>
                </a:lnTo>
                <a:lnTo>
                  <a:pt x="0" y="187398"/>
                </a:lnTo>
                <a:lnTo>
                  <a:pt x="36088" y="187398"/>
                </a:lnTo>
                <a:lnTo>
                  <a:pt x="36088" y="0"/>
                </a:lnTo>
                <a:close/>
              </a:path>
            </a:pathLst>
          </a:custGeom>
          <a:solidFill>
            <a:srgbClr val="535354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Zeekr Headline" pitchFamily="2" charset="0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4136458" y="2175400"/>
            <a:ext cx="1401992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Zeekr Headline" pitchFamily="2" charset="0"/>
                <a:cs typeface="Arial Unicode MS"/>
              </a:rPr>
              <a:t>Cockpit Interior</a:t>
            </a:r>
            <a:endParaRPr kumimoji="0" sz="155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Zeekr Headline" pitchFamily="2" charset="0"/>
              <a:cs typeface="Arial Unicode MS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3952272" y="2222400"/>
            <a:ext cx="36195" cy="187960"/>
          </a:xfrm>
          <a:custGeom>
            <a:avLst/>
            <a:gdLst/>
            <a:ahLst/>
            <a:cxnLst/>
            <a:rect l="l" t="t" r="r" b="b"/>
            <a:pathLst>
              <a:path w="36194" h="187960">
                <a:moveTo>
                  <a:pt x="36088" y="0"/>
                </a:moveTo>
                <a:lnTo>
                  <a:pt x="0" y="0"/>
                </a:lnTo>
                <a:lnTo>
                  <a:pt x="0" y="187398"/>
                </a:lnTo>
                <a:lnTo>
                  <a:pt x="36088" y="187398"/>
                </a:lnTo>
                <a:lnTo>
                  <a:pt x="36088" y="0"/>
                </a:lnTo>
                <a:close/>
              </a:path>
            </a:pathLst>
          </a:custGeom>
          <a:solidFill>
            <a:srgbClr val="535354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Zeekr Headline" pitchFamily="2" charset="0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844946" y="3156262"/>
            <a:ext cx="534670" cy="14604"/>
          </a:xfrm>
          <a:custGeom>
            <a:avLst/>
            <a:gdLst/>
            <a:ahLst/>
            <a:cxnLst/>
            <a:rect l="l" t="t" r="r" b="b"/>
            <a:pathLst>
              <a:path w="534669" h="14605">
                <a:moveTo>
                  <a:pt x="534670" y="0"/>
                </a:moveTo>
                <a:lnTo>
                  <a:pt x="0" y="0"/>
                </a:lnTo>
                <a:lnTo>
                  <a:pt x="0" y="14019"/>
                </a:lnTo>
                <a:lnTo>
                  <a:pt x="534670" y="14019"/>
                </a:lnTo>
                <a:lnTo>
                  <a:pt x="534670" y="0"/>
                </a:lnTo>
                <a:close/>
              </a:path>
            </a:pathLst>
          </a:custGeom>
          <a:solidFill>
            <a:srgbClr val="45484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Zeekr Headline" pitchFamily="2" charset="0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5263989" y="3156262"/>
            <a:ext cx="534670" cy="14604"/>
          </a:xfrm>
          <a:custGeom>
            <a:avLst/>
            <a:gdLst/>
            <a:ahLst/>
            <a:cxnLst/>
            <a:rect l="l" t="t" r="r" b="b"/>
            <a:pathLst>
              <a:path w="534670" h="14605">
                <a:moveTo>
                  <a:pt x="534670" y="0"/>
                </a:moveTo>
                <a:lnTo>
                  <a:pt x="0" y="0"/>
                </a:lnTo>
                <a:lnTo>
                  <a:pt x="0" y="14019"/>
                </a:lnTo>
                <a:lnTo>
                  <a:pt x="534670" y="14019"/>
                </a:lnTo>
                <a:lnTo>
                  <a:pt x="534670" y="0"/>
                </a:lnTo>
                <a:close/>
              </a:path>
            </a:pathLst>
          </a:custGeom>
          <a:solidFill>
            <a:srgbClr val="45484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Zeekr Headline" pitchFamily="2" charset="0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5239294" y="4665977"/>
            <a:ext cx="648000" cy="14604"/>
          </a:xfrm>
          <a:custGeom>
            <a:avLst/>
            <a:gdLst/>
            <a:ahLst/>
            <a:cxnLst/>
            <a:rect l="l" t="t" r="r" b="b"/>
            <a:pathLst>
              <a:path w="539115" h="14604">
                <a:moveTo>
                  <a:pt x="538561" y="0"/>
                </a:moveTo>
                <a:lnTo>
                  <a:pt x="0" y="0"/>
                </a:lnTo>
                <a:lnTo>
                  <a:pt x="0" y="14126"/>
                </a:lnTo>
                <a:lnTo>
                  <a:pt x="538561" y="14126"/>
                </a:lnTo>
                <a:lnTo>
                  <a:pt x="538561" y="0"/>
                </a:lnTo>
                <a:close/>
              </a:path>
            </a:pathLst>
          </a:custGeom>
          <a:solidFill>
            <a:srgbClr val="45484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Zeekr Headline" pitchFamily="2" charset="0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9808772" y="3165053"/>
            <a:ext cx="534670" cy="14604"/>
          </a:xfrm>
          <a:custGeom>
            <a:avLst/>
            <a:gdLst/>
            <a:ahLst/>
            <a:cxnLst/>
            <a:rect l="l" t="t" r="r" b="b"/>
            <a:pathLst>
              <a:path w="534670" h="14605">
                <a:moveTo>
                  <a:pt x="534670" y="0"/>
                </a:moveTo>
                <a:lnTo>
                  <a:pt x="0" y="0"/>
                </a:lnTo>
                <a:lnTo>
                  <a:pt x="0" y="14023"/>
                </a:lnTo>
                <a:lnTo>
                  <a:pt x="534670" y="14023"/>
                </a:lnTo>
                <a:lnTo>
                  <a:pt x="534670" y="0"/>
                </a:lnTo>
                <a:close/>
              </a:path>
            </a:pathLst>
          </a:custGeom>
          <a:solidFill>
            <a:srgbClr val="45484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Zeekr Headline" pitchFamily="2" charset="0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843896" y="4667368"/>
            <a:ext cx="468000" cy="15875"/>
          </a:xfrm>
          <a:custGeom>
            <a:avLst/>
            <a:gdLst/>
            <a:ahLst/>
            <a:cxnLst/>
            <a:rect l="l" t="t" r="r" b="b"/>
            <a:pathLst>
              <a:path w="537209" h="15875">
                <a:moveTo>
                  <a:pt x="537160" y="0"/>
                </a:moveTo>
                <a:lnTo>
                  <a:pt x="0" y="0"/>
                </a:lnTo>
                <a:lnTo>
                  <a:pt x="0" y="15585"/>
                </a:lnTo>
                <a:lnTo>
                  <a:pt x="537160" y="15585"/>
                </a:lnTo>
                <a:lnTo>
                  <a:pt x="537160" y="0"/>
                </a:lnTo>
                <a:close/>
              </a:path>
            </a:pathLst>
          </a:custGeom>
          <a:solidFill>
            <a:srgbClr val="45484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Zeekr Headline" pitchFamily="2" charset="0"/>
            </a:endParaRPr>
          </a:p>
        </p:txBody>
      </p:sp>
      <p:sp>
        <p:nvSpPr>
          <p:cNvPr id="94" name="object 94"/>
          <p:cNvSpPr txBox="1">
            <a:spLocks noGrp="1"/>
          </p:cNvSpPr>
          <p:nvPr>
            <p:ph type="title"/>
          </p:nvPr>
        </p:nvSpPr>
        <p:spPr>
          <a:xfrm>
            <a:off x="1154058" y="706241"/>
            <a:ext cx="6459220" cy="5105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170" dirty="0">
                <a:latin typeface="Zeekr Headline" pitchFamily="2" charset="0"/>
                <a:cs typeface="Arial"/>
              </a:rPr>
              <a:t>ZEEKR</a:t>
            </a:r>
            <a:r>
              <a:rPr spc="75" dirty="0">
                <a:latin typeface="Zeekr Headline" pitchFamily="2" charset="0"/>
                <a:cs typeface="Arial"/>
              </a:rPr>
              <a:t> </a:t>
            </a:r>
            <a:r>
              <a:rPr spc="100" dirty="0">
                <a:latin typeface="Zeekr Headline" pitchFamily="2" charset="0"/>
                <a:cs typeface="Arial"/>
              </a:rPr>
              <a:t>001</a:t>
            </a:r>
            <a:r>
              <a:rPr spc="300" dirty="0">
                <a:latin typeface="Zeekr Headline" pitchFamily="2" charset="0"/>
                <a:cs typeface="Arial"/>
              </a:rPr>
              <a:t> </a:t>
            </a:r>
            <a:r>
              <a:rPr lang="en-US" altLang="zh-CN" spc="300" dirty="0">
                <a:latin typeface="Zeekr Headline" pitchFamily="2" charset="0"/>
                <a:cs typeface="Arial"/>
              </a:rPr>
              <a:t>Display</a:t>
            </a:r>
            <a:endParaRPr spc="145" dirty="0">
              <a:latin typeface="Zeekr Headline" pitchFamily="2" charset="0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13943735" y="5974275"/>
            <a:ext cx="4433869" cy="241732"/>
          </a:xfrm>
          <a:prstGeom prst="rect">
            <a:avLst/>
          </a:prstGeom>
          <a:solidFill>
            <a:srgbClr val="000000">
              <a:alpha val="46000"/>
            </a:srgbClr>
          </a:solidFill>
        </p:spPr>
        <p:txBody>
          <a:bodyPr vert="horz" wrap="square" lIns="0" tIns="26034" rIns="0" bIns="0" rtlCol="0" anchor="ctr">
            <a:spAutoFit/>
          </a:bodyPr>
          <a:lstStyle/>
          <a:p>
            <a:pPr marL="126364" marR="0" lvl="0" indent="0" defTabSz="914400" eaLnBrk="1" fontAlgn="auto" latinLnBrk="0" hangingPunct="1">
              <a:lnSpc>
                <a:spcPct val="100000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0" cap="none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eekr Headline" pitchFamily="2" charset="0"/>
                <a:cs typeface="Arial Unicode MS"/>
              </a:rPr>
              <a:t>Charcoal Black &amp; Stone Grey:</a:t>
            </a:r>
            <a:r>
              <a:rPr kumimoji="0" lang="zh-CN" altLang="en-US" sz="1400" u="none" strike="noStrike" kern="0" cap="none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eekr Headline" pitchFamily="2" charset="0"/>
                <a:cs typeface="Arial Unicode MS"/>
              </a:rPr>
              <a:t> </a:t>
            </a:r>
            <a:r>
              <a:rPr kumimoji="0" lang="en-US" altLang="zh-CN" sz="1400" u="none" strike="noStrike" kern="0" cap="none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eekr Headline" pitchFamily="2" charset="0"/>
                <a:cs typeface="Arial Unicode MS"/>
              </a:rPr>
              <a:t>Standard</a:t>
            </a:r>
            <a:r>
              <a:rPr kumimoji="0" lang="zh-CN" altLang="en-US" sz="1400" u="none" strike="noStrike" kern="0" cap="none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eekr Headline" pitchFamily="2" charset="0"/>
                <a:cs typeface="Arial Unicode MS"/>
              </a:rPr>
              <a:t> </a:t>
            </a:r>
            <a:r>
              <a:rPr kumimoji="0" lang="en-US" altLang="zh-CN" sz="1400" u="none" strike="noStrike" kern="0" cap="none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eekr Headline" pitchFamily="2" charset="0"/>
                <a:cs typeface="Arial Unicode MS"/>
              </a:rPr>
              <a:t>for</a:t>
            </a:r>
            <a:r>
              <a:rPr kumimoji="0" lang="zh-CN" altLang="en-US" sz="1400" u="none" strike="noStrike" kern="0" cap="none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eekr Headline" pitchFamily="2" charset="0"/>
                <a:cs typeface="Arial Unicode MS"/>
              </a:rPr>
              <a:t> </a:t>
            </a:r>
            <a:r>
              <a:rPr kumimoji="0" lang="en-US" altLang="zh-CN" sz="1400" u="none" strike="noStrike" kern="0" cap="none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eekr Headline" pitchFamily="2" charset="0"/>
                <a:cs typeface="Arial Unicode MS"/>
              </a:rPr>
              <a:t>all</a:t>
            </a:r>
            <a:r>
              <a:rPr kumimoji="0" lang="zh-CN" altLang="en-US" sz="1400" u="none" strike="noStrike" kern="0" cap="none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eekr Headline" pitchFamily="2" charset="0"/>
                <a:cs typeface="Arial Unicode MS"/>
              </a:rPr>
              <a:t> </a:t>
            </a:r>
            <a:r>
              <a:rPr kumimoji="0" lang="en-US" altLang="zh-CN" sz="1400" u="none" strike="noStrike" kern="0" cap="none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eekr Headline" pitchFamily="2" charset="0"/>
                <a:cs typeface="Arial Unicode MS"/>
              </a:rPr>
              <a:t>Trim</a:t>
            </a:r>
            <a:r>
              <a:rPr kumimoji="0" lang="zh-CN" altLang="en-US" sz="1400" u="none" strike="noStrike" kern="0" cap="none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eekr Headline" pitchFamily="2" charset="0"/>
                <a:cs typeface="Arial Unicode MS"/>
              </a:rPr>
              <a:t> </a:t>
            </a:r>
            <a:r>
              <a:rPr kumimoji="0" lang="en-US" altLang="zh-CN" sz="1400" u="none" strike="noStrike" kern="0" cap="none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eekr Headline" pitchFamily="2" charset="0"/>
                <a:cs typeface="Arial Unicode MS"/>
              </a:rPr>
              <a:t>Levels</a:t>
            </a:r>
            <a:endParaRPr kumimoji="0" lang="en-US" sz="1400" u="none" strike="noStrike" kern="0" cap="none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eekr Headline" pitchFamily="2" charset="0"/>
              <a:cs typeface="Arial Unicode MS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13945984" y="9854694"/>
            <a:ext cx="4431620" cy="457175"/>
          </a:xfrm>
          <a:prstGeom prst="rect">
            <a:avLst/>
          </a:prstGeom>
          <a:solidFill>
            <a:srgbClr val="000000">
              <a:alpha val="46000"/>
            </a:srgbClr>
          </a:solidFill>
        </p:spPr>
        <p:txBody>
          <a:bodyPr vert="horz" wrap="square" lIns="0" tIns="26034" rIns="0" bIns="0" rtlCol="0">
            <a:spAutoFit/>
          </a:bodyPr>
          <a:lstStyle/>
          <a:p>
            <a:pPr marL="126364" marR="0" lvl="0" indent="0" defTabSz="914400" eaLnBrk="1" fontAlgn="auto" latinLnBrk="0" hangingPunct="1">
              <a:lnSpc>
                <a:spcPct val="100000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0" cap="none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eekr Headline" pitchFamily="2" charset="0"/>
                <a:cs typeface="Arial Unicode MS"/>
              </a:rPr>
              <a:t>Midnight Blue &amp; Polar White:</a:t>
            </a:r>
            <a:r>
              <a:rPr kumimoji="0" lang="zh-CN" altLang="en-US" sz="1400" u="none" strike="noStrike" kern="0" cap="none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eekr Headline" pitchFamily="2" charset="0"/>
                <a:cs typeface="Arial Unicode MS"/>
              </a:rPr>
              <a:t> </a:t>
            </a:r>
            <a:r>
              <a:rPr kumimoji="0" lang="en-US" sz="1400" u="none" strike="noStrike" kern="0" cap="none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eekr Headline" pitchFamily="2" charset="0"/>
                <a:cs typeface="Arial Unicode MS"/>
              </a:rPr>
              <a:t>Optional for Standard and Premium, Standard for Flagship</a:t>
            </a:r>
            <a:endParaRPr kumimoji="0" sz="1400" u="none" strike="noStrike" kern="0" cap="none" normalizeH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Zeekr Headline" pitchFamily="2" charset="0"/>
              <a:cs typeface="Arial Unicode MS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846409" y="773424"/>
            <a:ext cx="60325" cy="407034"/>
          </a:xfrm>
          <a:custGeom>
            <a:avLst/>
            <a:gdLst/>
            <a:ahLst/>
            <a:cxnLst/>
            <a:rect l="l" t="t" r="r" b="b"/>
            <a:pathLst>
              <a:path w="60325" h="407034">
                <a:moveTo>
                  <a:pt x="60069" y="0"/>
                </a:moveTo>
                <a:lnTo>
                  <a:pt x="0" y="0"/>
                </a:lnTo>
                <a:lnTo>
                  <a:pt x="0" y="406793"/>
                </a:lnTo>
                <a:lnTo>
                  <a:pt x="60069" y="406793"/>
                </a:lnTo>
                <a:lnTo>
                  <a:pt x="60069" y="0"/>
                </a:lnTo>
                <a:close/>
              </a:path>
            </a:pathLst>
          </a:custGeom>
          <a:solidFill>
            <a:srgbClr val="E9581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Zeekr Headline" pitchFamily="2" charset="0"/>
            </a:endParaRPr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CE9E46C8-093D-4B0A-AA51-02A3EB17BA64}"/>
              </a:ext>
            </a:extLst>
          </p:cNvPr>
          <p:cNvSpPr txBox="1"/>
          <p:nvPr/>
        </p:nvSpPr>
        <p:spPr>
          <a:xfrm>
            <a:off x="757857" y="2817330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u="none" strike="noStrike" kern="0" cap="none" spc="0" normalizeH="0" baseline="0" noProof="0" dirty="0">
                <a:ln>
                  <a:noFill/>
                </a:ln>
                <a:solidFill>
                  <a:srgbClr val="494D51"/>
                </a:solidFill>
                <a:effectLst/>
                <a:uLnTx/>
                <a:uFillTx/>
                <a:latin typeface="Zeekr Headline" pitchFamily="2" charset="0"/>
              </a:rPr>
              <a:t>White</a:t>
            </a:r>
            <a:endParaRPr kumimoji="0" lang="zh-CN" altLang="en-US" sz="1600" u="none" strike="noStrike" kern="0" cap="none" spc="0" normalizeH="0" baseline="0" noProof="0" dirty="0">
              <a:ln>
                <a:noFill/>
              </a:ln>
              <a:solidFill>
                <a:srgbClr val="494D51"/>
              </a:solidFill>
              <a:effectLst/>
              <a:uLnTx/>
              <a:uFillTx/>
              <a:latin typeface="Zeekr Headline" pitchFamily="2" charset="0"/>
            </a:endParaRPr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E305070C-4136-4853-8E5A-98C9D6EBB1EE}"/>
              </a:ext>
            </a:extLst>
          </p:cNvPr>
          <p:cNvSpPr txBox="1"/>
          <p:nvPr/>
        </p:nvSpPr>
        <p:spPr>
          <a:xfrm>
            <a:off x="5216173" y="2817330"/>
            <a:ext cx="6030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u="none" strike="noStrike" kern="0" cap="none" spc="0" normalizeH="0" baseline="0" noProof="0" dirty="0">
                <a:ln>
                  <a:noFill/>
                </a:ln>
                <a:solidFill>
                  <a:srgbClr val="494D51"/>
                </a:solidFill>
                <a:effectLst/>
                <a:uLnTx/>
                <a:uFillTx/>
                <a:latin typeface="Zeekr Headline" pitchFamily="2" charset="0"/>
              </a:rPr>
              <a:t>Grey</a:t>
            </a:r>
            <a:endParaRPr kumimoji="0" lang="zh-CN" altLang="en-US" sz="1600" u="none" strike="noStrike" kern="0" cap="none" spc="0" normalizeH="0" baseline="0" noProof="0" dirty="0">
              <a:ln>
                <a:noFill/>
              </a:ln>
              <a:solidFill>
                <a:srgbClr val="494D51"/>
              </a:solidFill>
              <a:effectLst/>
              <a:uLnTx/>
              <a:uFillTx/>
              <a:latin typeface="Zeekr Headline" pitchFamily="2" charset="0"/>
            </a:endParaRPr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76401D56-7974-4C15-9711-59E7D9567E65}"/>
              </a:ext>
            </a:extLst>
          </p:cNvPr>
          <p:cNvSpPr txBox="1"/>
          <p:nvPr/>
        </p:nvSpPr>
        <p:spPr>
          <a:xfrm>
            <a:off x="9745147" y="2817330"/>
            <a:ext cx="647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u="none" strike="noStrike" kern="0" cap="none" spc="0" normalizeH="0" baseline="0" noProof="0" dirty="0">
                <a:ln>
                  <a:noFill/>
                </a:ln>
                <a:solidFill>
                  <a:srgbClr val="494D51"/>
                </a:solidFill>
                <a:effectLst/>
                <a:uLnTx/>
                <a:uFillTx/>
                <a:latin typeface="Zeekr Headline" pitchFamily="2" charset="0"/>
              </a:rPr>
              <a:t>Black</a:t>
            </a:r>
            <a:endParaRPr kumimoji="0" lang="zh-CN" altLang="en-US" sz="1600" u="none" strike="noStrike" kern="0" cap="none" spc="0" normalizeH="0" baseline="0" noProof="0" dirty="0">
              <a:ln>
                <a:noFill/>
              </a:ln>
              <a:solidFill>
                <a:srgbClr val="494D51"/>
              </a:solidFill>
              <a:effectLst/>
              <a:uLnTx/>
              <a:uFillTx/>
              <a:latin typeface="Zeekr Headline" pitchFamily="2" charset="0"/>
            </a:endParaRPr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1A7A3CBA-2E3C-4FF2-8CCE-C2244E02D464}"/>
              </a:ext>
            </a:extLst>
          </p:cNvPr>
          <p:cNvSpPr txBox="1"/>
          <p:nvPr/>
        </p:nvSpPr>
        <p:spPr>
          <a:xfrm>
            <a:off x="777423" y="4316866"/>
            <a:ext cx="5629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u="none" strike="noStrike" kern="0" cap="none" spc="0" normalizeH="0" baseline="0" noProof="0" dirty="0">
                <a:ln>
                  <a:noFill/>
                </a:ln>
                <a:solidFill>
                  <a:srgbClr val="494D51"/>
                </a:solidFill>
                <a:effectLst/>
                <a:uLnTx/>
                <a:uFillTx/>
                <a:latin typeface="Zeekr Headline" pitchFamily="2" charset="0"/>
              </a:rPr>
              <a:t>Blue</a:t>
            </a:r>
            <a:endParaRPr kumimoji="0" lang="zh-CN" altLang="en-US" sz="1600" u="none" strike="noStrike" kern="0" cap="none" spc="0" normalizeH="0" baseline="0" noProof="0" dirty="0">
              <a:ln>
                <a:noFill/>
              </a:ln>
              <a:solidFill>
                <a:srgbClr val="494D51"/>
              </a:solidFill>
              <a:effectLst/>
              <a:uLnTx/>
              <a:uFillTx/>
              <a:latin typeface="Zeekr Headline" pitchFamily="2" charset="0"/>
            </a:endParaRPr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C6284511-9F89-49F5-83CB-F3355EFE0E90}"/>
              </a:ext>
            </a:extLst>
          </p:cNvPr>
          <p:cNvSpPr txBox="1"/>
          <p:nvPr/>
        </p:nvSpPr>
        <p:spPr>
          <a:xfrm>
            <a:off x="5120352" y="4322560"/>
            <a:ext cx="8258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u="none" strike="noStrike" kern="0" cap="none" spc="0" normalizeH="0" baseline="0" noProof="0" dirty="0">
                <a:ln>
                  <a:noFill/>
                </a:ln>
                <a:solidFill>
                  <a:srgbClr val="494D51"/>
                </a:solidFill>
                <a:effectLst/>
                <a:uLnTx/>
                <a:uFillTx/>
                <a:latin typeface="Zeekr Headline" pitchFamily="2" charset="0"/>
              </a:rPr>
              <a:t>Orange</a:t>
            </a:r>
            <a:endParaRPr kumimoji="0" lang="zh-CN" altLang="en-US" sz="1600" u="none" strike="noStrike" kern="0" cap="none" spc="0" normalizeH="0" baseline="0" noProof="0" dirty="0">
              <a:ln>
                <a:noFill/>
              </a:ln>
              <a:solidFill>
                <a:srgbClr val="494D51"/>
              </a:solidFill>
              <a:effectLst/>
              <a:uLnTx/>
              <a:uFillTx/>
              <a:latin typeface="Zeekr Headline" pitchFamily="2" charset="0"/>
            </a:endParaRPr>
          </a:p>
        </p:txBody>
      </p:sp>
      <p:grpSp>
        <p:nvGrpSpPr>
          <p:cNvPr id="109" name="组合 108">
            <a:extLst>
              <a:ext uri="{FF2B5EF4-FFF2-40B4-BE49-F238E27FC236}">
                <a16:creationId xmlns:a16="http://schemas.microsoft.com/office/drawing/2014/main" id="{37CE3B21-730D-4C22-898F-46AB17E1F243}"/>
              </a:ext>
            </a:extLst>
          </p:cNvPr>
          <p:cNvGrpSpPr/>
          <p:nvPr/>
        </p:nvGrpSpPr>
        <p:grpSpPr>
          <a:xfrm>
            <a:off x="8371600" y="6038067"/>
            <a:ext cx="324522" cy="317031"/>
            <a:chOff x="-1875996" y="1770064"/>
            <a:chExt cx="550434" cy="537728"/>
          </a:xfrm>
        </p:grpSpPr>
        <p:pic>
          <p:nvPicPr>
            <p:cNvPr id="110" name="图片 109">
              <a:extLst>
                <a:ext uri="{FF2B5EF4-FFF2-40B4-BE49-F238E27FC236}">
                  <a16:creationId xmlns:a16="http://schemas.microsoft.com/office/drawing/2014/main" id="{E5889E4C-5A9F-4D0A-872B-4C803386B3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25357" t="50499" r="25112" b="24542"/>
            <a:stretch/>
          </p:blipFill>
          <p:spPr>
            <a:xfrm>
              <a:off x="-1875996" y="2036763"/>
              <a:ext cx="550434" cy="271029"/>
            </a:xfrm>
            <a:prstGeom prst="rect">
              <a:avLst/>
            </a:prstGeom>
          </p:spPr>
        </p:pic>
        <p:pic>
          <p:nvPicPr>
            <p:cNvPr id="111" name="图片 110">
              <a:extLst>
                <a:ext uri="{FF2B5EF4-FFF2-40B4-BE49-F238E27FC236}">
                  <a16:creationId xmlns:a16="http://schemas.microsoft.com/office/drawing/2014/main" id="{C4D6CCC3-E542-4885-BA35-93D95161F7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23678" t="24713" r="23895" b="50726"/>
            <a:stretch/>
          </p:blipFill>
          <p:spPr>
            <a:xfrm>
              <a:off x="-1875995" y="1770064"/>
              <a:ext cx="550433" cy="266699"/>
            </a:xfrm>
            <a:prstGeom prst="rect">
              <a:avLst/>
            </a:prstGeom>
          </p:spPr>
        </p:pic>
      </p:grpSp>
      <p:sp>
        <p:nvSpPr>
          <p:cNvPr id="112" name="矩形 111">
            <a:extLst>
              <a:ext uri="{FF2B5EF4-FFF2-40B4-BE49-F238E27FC236}">
                <a16:creationId xmlns:a16="http://schemas.microsoft.com/office/drawing/2014/main" id="{2E213AB0-6F25-42D6-A6CF-8A3B8577B14D}"/>
              </a:ext>
            </a:extLst>
          </p:cNvPr>
          <p:cNvSpPr/>
          <p:nvPr/>
        </p:nvSpPr>
        <p:spPr>
          <a:xfrm>
            <a:off x="8716422" y="6060415"/>
            <a:ext cx="5145627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u="none" strike="noStrike" kern="1200" cap="none" spc="0" normalizeH="0" baseline="0" noProof="0" dirty="0">
                <a:ln>
                  <a:noFill/>
                </a:ln>
                <a:solidFill>
                  <a:srgbClr val="494D51"/>
                </a:solidFill>
                <a:effectLst/>
                <a:uLnTx/>
                <a:uFillTx/>
                <a:latin typeface="Zeekr Headline" pitchFamily="2" charset="0"/>
                <a:ea typeface="宋体" panose="02010600030101010101" pitchFamily="2" charset="-122"/>
              </a:rPr>
              <a:t>Contrasted Dark Decoration: Optional for Standard and Premium, Standard for Flagship</a:t>
            </a:r>
            <a:endParaRPr kumimoji="0" lang="zh-CN" altLang="en-US" sz="1100" u="none" strike="noStrike" kern="1200" cap="none" spc="0" normalizeH="0" baseline="0" noProof="0" dirty="0">
              <a:ln>
                <a:noFill/>
              </a:ln>
              <a:solidFill>
                <a:srgbClr val="494D51"/>
              </a:solidFill>
              <a:effectLst/>
              <a:uLnTx/>
              <a:uFillTx/>
              <a:latin typeface="Zeekr Headline" pitchFamily="2" charset="0"/>
              <a:ea typeface="宋体" panose="02010600030101010101" pitchFamily="2" charset="-122"/>
            </a:endParaRPr>
          </a:p>
        </p:txBody>
      </p:sp>
      <p:pic>
        <p:nvPicPr>
          <p:cNvPr id="113" name="图片 112">
            <a:extLst>
              <a:ext uri="{FF2B5EF4-FFF2-40B4-BE49-F238E27FC236}">
                <a16:creationId xmlns:a16="http://schemas.microsoft.com/office/drawing/2014/main" id="{9FE45E07-1074-45F9-B91A-CCA156C089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46533" y="6038066"/>
            <a:ext cx="317031" cy="317031"/>
          </a:xfrm>
          <a:prstGeom prst="rect">
            <a:avLst/>
          </a:prstGeom>
          <a:ln>
            <a:noFill/>
            <a:prstDash val="dashDot"/>
          </a:ln>
        </p:spPr>
      </p:pic>
      <p:sp>
        <p:nvSpPr>
          <p:cNvPr id="114" name="矩形 113">
            <a:extLst>
              <a:ext uri="{FF2B5EF4-FFF2-40B4-BE49-F238E27FC236}">
                <a16:creationId xmlns:a16="http://schemas.microsoft.com/office/drawing/2014/main" id="{7A33FAE7-1C51-4CC7-BC8E-6AAD1270A0D2}"/>
              </a:ext>
            </a:extLst>
          </p:cNvPr>
          <p:cNvSpPr/>
          <p:nvPr/>
        </p:nvSpPr>
        <p:spPr>
          <a:xfrm>
            <a:off x="4646972" y="6060415"/>
            <a:ext cx="3642313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u="none" strike="noStrike" kern="1200" cap="none" spc="0" normalizeH="0" baseline="0" noProof="0" dirty="0">
                <a:ln>
                  <a:noFill/>
                </a:ln>
                <a:solidFill>
                  <a:srgbClr val="494D51"/>
                </a:solidFill>
                <a:effectLst/>
                <a:uLnTx/>
                <a:uFillTx/>
                <a:latin typeface="Zeekr Headline" pitchFamily="2" charset="0"/>
                <a:ea typeface="宋体" panose="02010600030101010101" pitchFamily="2" charset="-122"/>
              </a:rPr>
              <a:t>Body Color Decoration: Standard for Standard and Premium</a:t>
            </a:r>
            <a:endParaRPr kumimoji="0" lang="zh-CN" altLang="en-US" sz="1100" u="none" strike="noStrike" kern="1200" cap="none" spc="0" normalizeH="0" baseline="0" noProof="0" dirty="0">
              <a:ln>
                <a:noFill/>
              </a:ln>
              <a:solidFill>
                <a:srgbClr val="494D51"/>
              </a:solidFill>
              <a:effectLst/>
              <a:uLnTx/>
              <a:uFillTx/>
              <a:latin typeface="Zeekr Headline" pitchFamily="2" charset="0"/>
              <a:ea typeface="宋体" panose="02010600030101010101" pitchFamily="2" charset="-122"/>
            </a:endParaRPr>
          </a:p>
        </p:txBody>
      </p:sp>
      <p:sp>
        <p:nvSpPr>
          <p:cNvPr id="116" name="矩形 115">
            <a:extLst>
              <a:ext uri="{FF2B5EF4-FFF2-40B4-BE49-F238E27FC236}">
                <a16:creationId xmlns:a16="http://schemas.microsoft.com/office/drawing/2014/main" id="{743E5558-8D6C-467A-B771-4BA3C864AF5A}"/>
              </a:ext>
            </a:extLst>
          </p:cNvPr>
          <p:cNvSpPr/>
          <p:nvPr/>
        </p:nvSpPr>
        <p:spPr>
          <a:xfrm>
            <a:off x="1141982" y="6047058"/>
            <a:ext cx="2942146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u="none" strike="noStrike" kern="1200" cap="none" spc="0" normalizeH="0" baseline="0" noProof="0" dirty="0">
                <a:ln>
                  <a:noFill/>
                </a:ln>
                <a:solidFill>
                  <a:srgbClr val="494D51"/>
                </a:solidFill>
                <a:effectLst/>
                <a:uLnTx/>
                <a:uFillTx/>
                <a:latin typeface="Zeekr Headline" pitchFamily="2" charset="0"/>
                <a:ea typeface="宋体" panose="02010600030101010101" pitchFamily="2" charset="-122"/>
              </a:rPr>
              <a:t>Orange Car Paint: Only for Flagship</a:t>
            </a:r>
            <a:endParaRPr kumimoji="0" lang="zh-CN" altLang="en-US" sz="1100" u="none" strike="noStrike" kern="1200" cap="none" spc="0" normalizeH="0" baseline="0" noProof="0" dirty="0">
              <a:ln>
                <a:noFill/>
              </a:ln>
              <a:solidFill>
                <a:srgbClr val="494D51"/>
              </a:solidFill>
              <a:effectLst/>
              <a:uLnTx/>
              <a:uFillTx/>
              <a:latin typeface="Zeekr Headline" pitchFamily="2" charset="0"/>
              <a:ea typeface="宋体" panose="02010600030101010101" pitchFamily="2" charset="-122"/>
            </a:endParaRPr>
          </a:p>
        </p:txBody>
      </p:sp>
      <p:pic>
        <p:nvPicPr>
          <p:cNvPr id="123" name="图片 122">
            <a:extLst>
              <a:ext uri="{FF2B5EF4-FFF2-40B4-BE49-F238E27FC236}">
                <a16:creationId xmlns:a16="http://schemas.microsoft.com/office/drawing/2014/main" id="{07914B2B-48A4-4879-A9BE-FCB4AD22F37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2348" y="7271665"/>
            <a:ext cx="1810944" cy="1769786"/>
          </a:xfrm>
          <a:prstGeom prst="rect">
            <a:avLst/>
          </a:prstGeom>
        </p:spPr>
      </p:pic>
      <p:sp>
        <p:nvSpPr>
          <p:cNvPr id="124" name="矩形 123">
            <a:extLst>
              <a:ext uri="{FF2B5EF4-FFF2-40B4-BE49-F238E27FC236}">
                <a16:creationId xmlns:a16="http://schemas.microsoft.com/office/drawing/2014/main" id="{5AFFDA3F-9C9F-4071-84F1-87F84EF70D48}"/>
              </a:ext>
            </a:extLst>
          </p:cNvPr>
          <p:cNvSpPr/>
          <p:nvPr/>
        </p:nvSpPr>
        <p:spPr>
          <a:xfrm>
            <a:off x="1255907" y="9044626"/>
            <a:ext cx="13838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Zeekr Headline" pitchFamily="2" charset="0"/>
              </a:rPr>
              <a:t>21 inch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Zeekr Headline" pitchFamily="2" charset="0"/>
              </a:rPr>
              <a:t>for</a:t>
            </a:r>
            <a:r>
              <a:rPr kumimoji="0" lang="zh-CN" altLang="en-US" sz="160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Zeekr Headline" pitchFamily="2" charset="0"/>
              </a:rPr>
              <a:t> </a:t>
            </a:r>
            <a:r>
              <a:rPr kumimoji="0" lang="en-US" altLang="zh-CN" sz="160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Zeekr Headline" pitchFamily="2" charset="0"/>
              </a:rPr>
              <a:t>Standard</a:t>
            </a:r>
            <a:endParaRPr kumimoji="0" lang="zh-CN" altLang="en-US" sz="1600" u="none" strike="noStrike" kern="0" cap="none" spc="0" normalizeH="0" baseline="0" noProof="0" dirty="0">
              <a:ln>
                <a:noFill/>
              </a:ln>
              <a:solidFill>
                <a:srgbClr val="8064A2"/>
              </a:solidFill>
              <a:effectLst/>
              <a:uLnTx/>
              <a:uFillTx/>
              <a:latin typeface="Zeekr Headline" pitchFamily="2" charset="0"/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8846AEDE-B8E8-41F8-829F-E1C3C72CF5E8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7989" t="7225" r="8510" b="2190"/>
          <a:stretch/>
        </p:blipFill>
        <p:spPr>
          <a:xfrm>
            <a:off x="5765567" y="7254645"/>
            <a:ext cx="1879629" cy="1786807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8F6C6B50-A301-4A6E-9343-04B3B8C9B8C9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5274" t="13154" r="5378" b="7691"/>
          <a:stretch/>
        </p:blipFill>
        <p:spPr>
          <a:xfrm>
            <a:off x="10557471" y="7224855"/>
            <a:ext cx="1879628" cy="1816598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193220F6-3554-4A66-AD50-B7557CA91454}"/>
              </a:ext>
            </a:extLst>
          </p:cNvPr>
          <p:cNvSpPr/>
          <p:nvPr/>
        </p:nvSpPr>
        <p:spPr>
          <a:xfrm>
            <a:off x="5638728" y="9044626"/>
            <a:ext cx="21333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Zeekr Headline" pitchFamily="2" charset="0"/>
              </a:rPr>
              <a:t>22 inch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Zeekr Headline" pitchFamily="2" charset="0"/>
              </a:rPr>
              <a:t>Standard for Premium</a:t>
            </a:r>
            <a:endParaRPr kumimoji="0" lang="zh-CN" altLang="en-US" sz="1600" u="none" strike="noStrike" kern="0" cap="none" spc="0" normalizeH="0" baseline="0" noProof="0" dirty="0">
              <a:ln>
                <a:noFill/>
              </a:ln>
              <a:solidFill>
                <a:srgbClr val="8064A2"/>
              </a:solidFill>
              <a:effectLst/>
              <a:uLnTx/>
              <a:uFillTx/>
              <a:latin typeface="Zeekr Headline" pitchFamily="2" charset="0"/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817B37CE-504A-4892-A91C-C0D8B9EED75E}"/>
              </a:ext>
            </a:extLst>
          </p:cNvPr>
          <p:cNvSpPr/>
          <p:nvPr/>
        </p:nvSpPr>
        <p:spPr>
          <a:xfrm>
            <a:off x="9560980" y="9044626"/>
            <a:ext cx="38726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Zeekr Headline" pitchFamily="2" charset="0"/>
              </a:rPr>
              <a:t>22 inch Forged Wheel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Zeekr Headline" pitchFamily="2" charset="0"/>
              </a:rPr>
              <a:t>Optional for Premium,</a:t>
            </a:r>
            <a:r>
              <a:rPr kumimoji="0" lang="zh-CN" altLang="en-US" sz="160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Zeekr Headline" pitchFamily="2" charset="0"/>
              </a:rPr>
              <a:t> </a:t>
            </a:r>
            <a:r>
              <a:rPr kumimoji="0" lang="en-US" altLang="zh-CN" sz="160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Zeekr Headline" pitchFamily="2" charset="0"/>
              </a:rPr>
              <a:t>Standard for Flagship</a:t>
            </a:r>
            <a:endParaRPr kumimoji="0" lang="zh-CN" altLang="en-US" sz="1600" u="none" strike="noStrike" kern="0" cap="none" spc="0" normalizeH="0" baseline="0" noProof="0" dirty="0">
              <a:ln>
                <a:noFill/>
              </a:ln>
              <a:solidFill>
                <a:srgbClr val="8064A2"/>
              </a:solidFill>
              <a:effectLst/>
              <a:uLnTx/>
              <a:uFillTx/>
              <a:latin typeface="Zeekr Headline" pitchFamily="2" charset="0"/>
            </a:endParaRPr>
          </a:p>
        </p:txBody>
      </p:sp>
      <p:pic>
        <p:nvPicPr>
          <p:cNvPr id="131" name="图片 130">
            <a:extLst>
              <a:ext uri="{FF2B5EF4-FFF2-40B4-BE49-F238E27FC236}">
                <a16:creationId xmlns:a16="http://schemas.microsoft.com/office/drawing/2014/main" id="{210DE4BF-F32A-4B9F-B82D-AFF2AC325CB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943735" y="6525449"/>
            <a:ext cx="4433869" cy="3325402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1592</TotalTime>
  <Words>1212</Words>
  <Application>Microsoft Office PowerPoint</Application>
  <PresentationFormat>Custom</PresentationFormat>
  <Paragraphs>369</Paragraphs>
  <Slides>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等线</vt:lpstr>
      <vt:lpstr>Arial Unicode MS</vt:lpstr>
      <vt:lpstr>Calibri</vt:lpstr>
      <vt:lpstr>Zeekr Headline</vt:lpstr>
      <vt:lpstr>Zeekr Headline Light</vt:lpstr>
      <vt:lpstr>Office Theme</vt:lpstr>
      <vt:lpstr>1_Office Theme</vt:lpstr>
      <vt:lpstr>think-cell 幻灯片</vt:lpstr>
      <vt:lpstr>PowerPoint Presentation</vt:lpstr>
      <vt:lpstr>Full Scenario Charming</vt:lpstr>
      <vt:lpstr>Full Electric Performance</vt:lpstr>
      <vt:lpstr>Full Intelligent Experience</vt:lpstr>
      <vt:lpstr>ZEEKR 001 SPECS SHEET</vt:lpstr>
      <vt:lpstr>ZEEKR 001 Display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IMAC-4480 x 2520</dc:title>
  <cp:lastModifiedBy>Ahmed Shehab</cp:lastModifiedBy>
  <cp:revision>62</cp:revision>
  <dcterms:created xsi:type="dcterms:W3CDTF">2024-01-18T11:52:36Z</dcterms:created>
  <dcterms:modified xsi:type="dcterms:W3CDTF">2025-01-21T08:15:44Z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2023-01-01T00:00:00Z</vt:filetime>
  </property>
  <property fmtid="{D5CDD505-2E9C-101B-9397-08002B2CF9AE}" pid="3" name="Creator">
    <vt:lpwstr>Adobe Illustrator 24.0 (Windows)</vt:lpwstr>
  </property>
  <property fmtid="{D5CDD505-2E9C-101B-9397-08002B2CF9AE}" pid="4" name="CreatorVersion">
    <vt:lpwstr>21.0.0</vt:lpwstr>
  </property>
  <property fmtid="{D5CDD505-2E9C-101B-9397-08002B2CF9AE}" pid="5" name="LastSaved">
    <vt:filetime>2024-01-18T00:00:00Z</vt:filetime>
  </property>
  <property fmtid="{D5CDD505-2E9C-101B-9397-08002B2CF9AE}" pid="6" name="Producer">
    <vt:lpwstr>Adobe PDF library 15.00</vt:lpwstr>
  </property>
  <property fmtid="{D5CDD505-2E9C-101B-9397-08002B2CF9AE}" pid="7" name="EagleCloud">
    <vt:lpwstr>61676334b4e8422151e43967553014381f5e06876ebe2bbce66cedec39aecaac7d38f4a188ee032ed1e8ff2b0bf1df31a5d17fb4dbecf871a972b4fdd1d706aa39364240fb3cb2ed3f5b47b5a74b7b51511e2a00438afc05ec82833bcbc373dd0f292aa960f94b6d53a5c7660a3048b8fff965dcf4916d32898e54e68c93b2e72ea9aa842ff72ebf0b8e7690e33e68ace94bd9d452b4c0afb0a224cd9c3c16f6aa132ce25afa15e170cdab4f16842d15570cd96ed9d9a393236aa1db339973e00dc6ab3b4f02b82c06b5e40c11a2e4d47f2d7a959258de65e0b64e275f12593d59702578c6fbafe9d7f77ee4495d458460036c85ad3877b65eb7c4d80cd043794076dadad115264e2e7abc60f019a7ae6d23cca156b30cf7e8be61c75dc84c1f3f6f6d0aba63e32f5a7fe273fab02f8bdb089a2f8c7de87b45cc91d9fd1d4c1a64185fbaa664d6a7d270df5c0995af3c75a10b4853b4292f9018d5285d2a71ca802bfc9c24eb771eb994ba4a5b5bc9ee48dfc5186ccbfc2af4e777c7b89b7b5652d42cf59f873a0a0b6895bd0d72fbe1a36c4a1640ce90be4b4674a99702537dea124355cea0f51820285703606df665c0b124af02f62d1503ceca7c8ebe3617227c44dad5100b9f818a06d35eaa3f12f6c0e48e5c1108d20f3831ae8d002bff5ed871d6ebb8c47b765d58d5d1847a6f8ac821c124dd1c34cf2b3fc3252d8cf99d7038b6d361c29b69cab22d52e524e0de30fc20d0b10152d78ec8434d155585f3b23e0bcf5752c66499b67daf65a5d59d8facd8a8022e6743ee0d26ae6bd78575040f4f1917a8abe474afded2a8686628f13793fb1a04c9f7d6b8a82fb87533df20a91d39b65ee23bcaccdd8d48f6e08dfb4aa0114634c47375ee02942a6a1f437868e1aea1570d2ec783bb821dd4f7065d9d3c2255315e08aed54c7a1ca78f57bee6f321490834e1e50565f04bec86f16399e93e10fe3aadf13704dea74c6e62c691f6e49275adfdfe9abcd9b6f6b9961503fc3170a28aeab97dfa8b212312fc0a28f761186be0708d4eae33b694b84d6440ae8df70a3250e6c3c07c0c885542b7fcc4472088f1ccffbb46730f8d5bff8fe843409bda4e1fdf5be34b557d7513d3d45bf5844a43103ad0a66680d0ce1aefa05b8ee37235f51d6e25f91a49860fcb7c14da6753320cdde6fe98817b105cb30724107cf33d2d061b429e631a3f039f87f7f43ecfb16d145aadd3558473616f1d00f1cd842ba9a1d16ae06e20eb58eee9568d81b47fb67dbcac8b539d09d0463ab0b85c9df83c85ea8c5758bc0a6358099690f4999f5b7f3cab362e791ba2eefa728dbcc1dfcb2cb3bf50d8756d</vt:lpwstr>
  </property>
</Properties>
</file>